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7" r:id="rId11"/>
    <p:sldId id="266" r:id="rId12"/>
    <p:sldId id="277" r:id="rId13"/>
    <p:sldId id="278" r:id="rId14"/>
    <p:sldId id="276" r:id="rId15"/>
    <p:sldId id="279" r:id="rId16"/>
    <p:sldId id="270" r:id="rId17"/>
    <p:sldId id="268" r:id="rId18"/>
    <p:sldId id="269" r:id="rId19"/>
    <p:sldId id="271" r:id="rId20"/>
    <p:sldId id="273" r:id="rId21"/>
    <p:sldId id="272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806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AAF17-5651-4456-8C6B-3F42BC67EFE0}" type="datetimeFigureOut">
              <a:rPr lang="es-ES" smtClean="0"/>
              <a:pPr/>
              <a:t>31/08/2020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C4412-97E0-4BA0-8E36-9CDDEF393C5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48977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C4412-97E0-4BA0-8E36-9CDDEF393C56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4908-0F60-41C5-A98C-DB42AB6D0889}" type="datetimeFigureOut">
              <a:rPr lang="es-ES" smtClean="0"/>
              <a:pPr/>
              <a:t>31/08/2020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FB67-6C5E-41D4-801A-425E9F3B091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4908-0F60-41C5-A98C-DB42AB6D0889}" type="datetimeFigureOut">
              <a:rPr lang="es-ES" smtClean="0"/>
              <a:pPr/>
              <a:t>31/08/2020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FB67-6C5E-41D4-801A-425E9F3B091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4908-0F60-41C5-A98C-DB42AB6D0889}" type="datetimeFigureOut">
              <a:rPr lang="es-ES" smtClean="0"/>
              <a:pPr/>
              <a:t>31/08/2020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FB67-6C5E-41D4-801A-425E9F3B091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4908-0F60-41C5-A98C-DB42AB6D0889}" type="datetimeFigureOut">
              <a:rPr lang="es-ES" smtClean="0"/>
              <a:pPr/>
              <a:t>31/08/2020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FB67-6C5E-41D4-801A-425E9F3B091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4908-0F60-41C5-A98C-DB42AB6D0889}" type="datetimeFigureOut">
              <a:rPr lang="es-ES" smtClean="0"/>
              <a:pPr/>
              <a:t>31/08/2020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FB67-6C5E-41D4-801A-425E9F3B091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4908-0F60-41C5-A98C-DB42AB6D0889}" type="datetimeFigureOut">
              <a:rPr lang="es-ES" smtClean="0"/>
              <a:pPr/>
              <a:t>31/08/2020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FB67-6C5E-41D4-801A-425E9F3B091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4908-0F60-41C5-A98C-DB42AB6D0889}" type="datetimeFigureOut">
              <a:rPr lang="es-ES" smtClean="0"/>
              <a:pPr/>
              <a:t>31/08/2020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FB67-6C5E-41D4-801A-425E9F3B091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4908-0F60-41C5-A98C-DB42AB6D0889}" type="datetimeFigureOut">
              <a:rPr lang="es-ES" smtClean="0"/>
              <a:pPr/>
              <a:t>31/08/2020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FB67-6C5E-41D4-801A-425E9F3B091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4908-0F60-41C5-A98C-DB42AB6D0889}" type="datetimeFigureOut">
              <a:rPr lang="es-ES" smtClean="0"/>
              <a:pPr/>
              <a:t>31/08/2020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FB67-6C5E-41D4-801A-425E9F3B091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4908-0F60-41C5-A98C-DB42AB6D0889}" type="datetimeFigureOut">
              <a:rPr lang="es-ES" smtClean="0"/>
              <a:pPr/>
              <a:t>31/08/2020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FB67-6C5E-41D4-801A-425E9F3B091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4908-0F60-41C5-A98C-DB42AB6D0889}" type="datetimeFigureOut">
              <a:rPr lang="es-ES" smtClean="0"/>
              <a:pPr/>
              <a:t>31/08/2020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FB67-6C5E-41D4-801A-425E9F3B091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84908-0F60-41C5-A98C-DB42AB6D0889}" type="datetimeFigureOut">
              <a:rPr lang="es-ES" smtClean="0"/>
              <a:pPr/>
              <a:t>31/08/2020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AFB67-6C5E-41D4-801A-425E9F3B091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lentin\Documents\ORIENTACION 2\FOTOS UEN VALENTIN ESPINAL\UEN. VALENTIN ESPINALFACHADA\ENTRADA PRINCIPAL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857504"/>
            <a:ext cx="8229600" cy="1143000"/>
          </a:xfrm>
        </p:spPr>
        <p:txBody>
          <a:bodyPr>
            <a:noAutofit/>
          </a:bodyPr>
          <a:lstStyle/>
          <a:p>
            <a:r>
              <a:rPr lang="es-ES" sz="6000" b="1" i="1" dirty="0" smtClean="0">
                <a:solidFill>
                  <a:schemeClr val="bg1"/>
                </a:solidFill>
              </a:rPr>
              <a:t/>
            </a:r>
            <a:br>
              <a:rPr lang="es-ES" sz="6000" b="1" i="1" dirty="0" smtClean="0">
                <a:solidFill>
                  <a:schemeClr val="bg1"/>
                </a:solidFill>
              </a:rPr>
            </a:br>
            <a:r>
              <a:rPr lang="es-ES" sz="6000" b="1" i="1" dirty="0">
                <a:solidFill>
                  <a:schemeClr val="bg1"/>
                </a:solidFill>
              </a:rPr>
              <a:t/>
            </a:r>
            <a:br>
              <a:rPr lang="es-ES" sz="6000" b="1" i="1" dirty="0">
                <a:solidFill>
                  <a:schemeClr val="bg1"/>
                </a:solidFill>
              </a:rPr>
            </a:br>
            <a:r>
              <a:rPr lang="es-ES" sz="6000" b="1" i="1" dirty="0" smtClean="0">
                <a:solidFill>
                  <a:schemeClr val="bg1"/>
                </a:solidFill>
              </a:rPr>
              <a:t/>
            </a:r>
            <a:br>
              <a:rPr lang="es-ES" sz="6000" b="1" i="1" dirty="0" smtClean="0">
                <a:solidFill>
                  <a:schemeClr val="bg1"/>
                </a:solidFill>
              </a:rPr>
            </a:br>
            <a:r>
              <a:rPr lang="es-ES" sz="6000" b="1" i="1" dirty="0" smtClean="0">
                <a:solidFill>
                  <a:schemeClr val="bg1"/>
                </a:solidFill>
              </a:rPr>
              <a:t>Conociendo a la </a:t>
            </a:r>
            <a:r>
              <a:rPr lang="es-ES" sz="6000" b="1" i="1" dirty="0" smtClean="0">
                <a:solidFill>
                  <a:schemeClr val="bg1"/>
                </a:solidFill>
              </a:rPr>
              <a:t>U.E.N. “Valentín Espinal”</a:t>
            </a:r>
            <a:r>
              <a:rPr lang="es-ES" sz="6000" b="1" i="1" dirty="0">
                <a:solidFill>
                  <a:schemeClr val="bg1"/>
                </a:solidFill>
              </a:rPr>
              <a:t/>
            </a:r>
            <a:br>
              <a:rPr lang="es-ES" sz="6000" b="1" i="1" dirty="0">
                <a:solidFill>
                  <a:schemeClr val="bg1"/>
                </a:solidFill>
              </a:rPr>
            </a:br>
            <a:r>
              <a:rPr lang="es-ES" sz="4800" dirty="0" smtClean="0">
                <a:solidFill>
                  <a:schemeClr val="bg1"/>
                </a:solidFill>
              </a:rPr>
              <a:t/>
            </a:r>
            <a:br>
              <a:rPr lang="es-ES" sz="4800" dirty="0" smtClean="0">
                <a:solidFill>
                  <a:schemeClr val="bg1"/>
                </a:solidFill>
              </a:rPr>
            </a:br>
            <a:r>
              <a:rPr lang="es-ES" sz="4800" dirty="0">
                <a:solidFill>
                  <a:schemeClr val="bg1"/>
                </a:solidFill>
              </a:rPr>
              <a:t/>
            </a:r>
            <a:br>
              <a:rPr lang="es-ES" sz="4800" dirty="0">
                <a:solidFill>
                  <a:schemeClr val="bg1"/>
                </a:solidFill>
              </a:rPr>
            </a:br>
            <a:r>
              <a:rPr lang="es-ES" sz="4800" dirty="0">
                <a:solidFill>
                  <a:schemeClr val="bg1"/>
                </a:solidFill>
              </a:rPr>
              <a:t/>
            </a:r>
            <a:br>
              <a:rPr lang="es-ES" sz="4800" dirty="0">
                <a:solidFill>
                  <a:schemeClr val="bg1"/>
                </a:solidFill>
              </a:rPr>
            </a:br>
            <a:endParaRPr lang="es-E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800" b="1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85720" y="71414"/>
            <a:ext cx="8553480" cy="1066800"/>
          </a:xfrm>
        </p:spPr>
        <p:txBody>
          <a:bodyPr>
            <a:noAutofit/>
          </a:bodyPr>
          <a:lstStyle/>
          <a:p>
            <a:r>
              <a:rPr lang="es-ES" altLang="es-ES" sz="4000" b="1" dirty="0" smtClean="0">
                <a:solidFill>
                  <a:schemeClr val="bg1"/>
                </a:solidFill>
              </a:rPr>
              <a:t>FUNCIONAMIENTO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7450" y="1122186"/>
            <a:ext cx="8604095" cy="571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s-ES" altLang="es-ES" sz="2000" kern="0" dirty="0" smtClean="0"/>
              <a:t>Turno integral: </a:t>
            </a:r>
            <a:r>
              <a:rPr lang="es-ES" altLang="es-ES" sz="2000" b="1" kern="0" dirty="0" smtClean="0"/>
              <a:t>7: 00 am a </a:t>
            </a:r>
            <a:r>
              <a:rPr lang="es-ES" altLang="es-ES" sz="2000" b="1" kern="0" dirty="0"/>
              <a:t>3</a:t>
            </a:r>
            <a:r>
              <a:rPr lang="es-ES" altLang="es-ES" sz="2000" b="1" kern="0" dirty="0" smtClean="0"/>
              <a:t>: </a:t>
            </a:r>
            <a:r>
              <a:rPr lang="es-ES" altLang="es-ES" sz="2000" b="1" kern="0" dirty="0"/>
              <a:t>3</a:t>
            </a:r>
            <a:r>
              <a:rPr lang="es-ES" altLang="es-ES" sz="2000" b="1" kern="0" dirty="0" smtClean="0"/>
              <a:t>5 pm</a:t>
            </a:r>
            <a:r>
              <a:rPr lang="es-ES" altLang="es-ES" sz="2000" kern="0" dirty="0" smtClean="0"/>
              <a:t>.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s-ES" altLang="es-ES" sz="2000" kern="0" dirty="0" smtClean="0"/>
              <a:t>Horas académicas de 45 min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s-ES" altLang="es-ES" sz="2000" kern="0" dirty="0"/>
              <a:t>Ausencia de un profesor. </a:t>
            </a:r>
            <a:r>
              <a:rPr lang="es-ES" altLang="es-ES" sz="2000" kern="0" dirty="0" smtClean="0"/>
              <a:t>Coordinador pedagógico</a:t>
            </a:r>
            <a:r>
              <a:rPr lang="es-ES" altLang="es-ES" sz="2000" kern="0" dirty="0" smtClean="0">
                <a:solidFill>
                  <a:srgbClr val="70A301"/>
                </a:solidFill>
              </a:rPr>
              <a:t>.</a:t>
            </a:r>
          </a:p>
          <a:p>
            <a:pPr marL="457200" indent="-457200" eaLnBrk="1" hangingPunct="1">
              <a:buAutoNum type="arabicPeriod" startAt="4"/>
              <a:defRPr/>
            </a:pPr>
            <a:r>
              <a:rPr lang="es-ES" altLang="es-ES" sz="2000" kern="0" dirty="0" smtClean="0"/>
              <a:t>Comedor escolar</a:t>
            </a:r>
            <a:r>
              <a:rPr lang="es-ES" altLang="es-ES" sz="2000" kern="0" dirty="0"/>
              <a:t> </a:t>
            </a:r>
          </a:p>
          <a:p>
            <a:pPr marL="457200" indent="-457200" eaLnBrk="1" hangingPunct="1">
              <a:buAutoNum type="arabicPeriod" startAt="4"/>
              <a:defRPr/>
            </a:pPr>
            <a:r>
              <a:rPr lang="es-ES" altLang="es-ES" sz="2000" kern="0" dirty="0" smtClean="0"/>
              <a:t>Descanso:  4 recesos de 15, 5, 5, 10 min respectivamente.</a:t>
            </a:r>
          </a:p>
          <a:p>
            <a:pPr marL="457200" lvl="1" indent="0" eaLnBrk="1" hangingPunct="1">
              <a:buClr>
                <a:srgbClr val="70A301"/>
              </a:buClr>
              <a:buFontTx/>
              <a:buNone/>
              <a:defRPr/>
            </a:pPr>
            <a:r>
              <a:rPr lang="es-ES" altLang="es-ES" sz="2000" kern="0" dirty="0"/>
              <a:t>	</a:t>
            </a:r>
            <a:r>
              <a:rPr lang="es-ES" altLang="es-ES" sz="2000" kern="0" dirty="0">
                <a:solidFill>
                  <a:srgbClr val="92D050"/>
                </a:solidFill>
              </a:rPr>
              <a:t>- </a:t>
            </a:r>
            <a:r>
              <a:rPr lang="es-ES" altLang="es-ES" sz="2000" kern="0" dirty="0">
                <a:solidFill>
                  <a:srgbClr val="70A301"/>
                </a:solidFill>
              </a:rPr>
              <a:t>Ir a la cantina escolar.</a:t>
            </a:r>
          </a:p>
          <a:p>
            <a:pPr marL="457200" lvl="1" indent="0" eaLnBrk="1" hangingPunct="1">
              <a:buClr>
                <a:srgbClr val="70A301"/>
              </a:buClr>
              <a:buFontTx/>
              <a:buNone/>
              <a:defRPr/>
            </a:pPr>
            <a:r>
              <a:rPr lang="es-ES" altLang="es-ES" sz="2000" kern="0" dirty="0">
                <a:solidFill>
                  <a:srgbClr val="70A301"/>
                </a:solidFill>
              </a:rPr>
              <a:t>	- Ir al baño</a:t>
            </a:r>
          </a:p>
          <a:p>
            <a:pPr marL="457200" lvl="1" indent="0" eaLnBrk="1" hangingPunct="1">
              <a:buClr>
                <a:srgbClr val="70A301"/>
              </a:buClr>
              <a:buFontTx/>
              <a:buNone/>
              <a:defRPr/>
            </a:pPr>
            <a:r>
              <a:rPr lang="es-ES" altLang="es-ES" sz="2000" kern="0" dirty="0">
                <a:solidFill>
                  <a:srgbClr val="70A301"/>
                </a:solidFill>
              </a:rPr>
              <a:t> 	- Tramitar cualquier diligencia en alguno de los departamentos</a:t>
            </a:r>
            <a:r>
              <a:rPr lang="es-ES" altLang="es-ES" sz="2000" kern="0" dirty="0" smtClean="0">
                <a:solidFill>
                  <a:srgbClr val="70A301"/>
                </a:solidFill>
              </a:rPr>
              <a:t>.</a:t>
            </a:r>
            <a:endParaRPr lang="es-ES" altLang="es-ES" sz="2000" kern="0" dirty="0" smtClean="0"/>
          </a:p>
          <a:p>
            <a:pPr marL="457200" indent="-457200" eaLnBrk="1" hangingPunct="1">
              <a:buAutoNum type="arabicPeriod" startAt="4"/>
              <a:defRPr/>
            </a:pPr>
            <a:r>
              <a:rPr lang="es-ES" altLang="es-ES" sz="2000" kern="0" dirty="0" smtClean="0"/>
              <a:t>No se puede salir del plantel</a:t>
            </a:r>
          </a:p>
          <a:p>
            <a:pPr marL="0" indent="0" eaLnBrk="1" hangingPunct="1">
              <a:buClr>
                <a:srgbClr val="70A301"/>
              </a:buClr>
              <a:buNone/>
              <a:defRPr/>
            </a:pPr>
            <a:r>
              <a:rPr lang="es-ES" altLang="es-ES" sz="2000" kern="0" dirty="0" smtClean="0">
                <a:solidFill>
                  <a:srgbClr val="70A301"/>
                </a:solidFill>
              </a:rPr>
              <a:t>	- </a:t>
            </a:r>
            <a:r>
              <a:rPr lang="es-ES" altLang="es-ES" sz="2000" kern="0" dirty="0">
                <a:solidFill>
                  <a:srgbClr val="70A301"/>
                </a:solidFill>
              </a:rPr>
              <a:t>Autorización firmada.</a:t>
            </a:r>
          </a:p>
          <a:p>
            <a:pPr marL="0" indent="0" eaLnBrk="1" hangingPunct="1">
              <a:buNone/>
              <a:defRPr/>
            </a:pPr>
            <a:r>
              <a:rPr lang="es-ES" altLang="es-ES" sz="2000" kern="0" dirty="0">
                <a:solidFill>
                  <a:srgbClr val="70A301"/>
                </a:solidFill>
              </a:rPr>
              <a:t>	- Recoger </a:t>
            </a:r>
            <a:r>
              <a:rPr lang="es-ES" altLang="es-ES" sz="2000" kern="0" dirty="0" smtClean="0">
                <a:solidFill>
                  <a:srgbClr val="70A301"/>
                </a:solidFill>
              </a:rPr>
              <a:t>por representante.</a:t>
            </a:r>
            <a:endParaRPr lang="es-ES" altLang="es-ES" sz="2000" kern="0" dirty="0"/>
          </a:p>
          <a:p>
            <a:pPr marL="0" indent="0" eaLnBrk="1" hangingPunct="1">
              <a:buNone/>
              <a:defRPr/>
            </a:pPr>
            <a:r>
              <a:rPr lang="es-ES" altLang="es-ES" sz="2000" kern="0" dirty="0" smtClean="0"/>
              <a:t>7.       Justificación de inasistencias.</a:t>
            </a:r>
          </a:p>
          <a:p>
            <a:pPr marL="0" indent="0" eaLnBrk="1" hangingPunct="1">
              <a:buFontTx/>
              <a:buNone/>
              <a:defRPr/>
            </a:pPr>
            <a:r>
              <a:rPr lang="es-ES" altLang="es-ES" sz="2000" kern="0" dirty="0" smtClean="0"/>
              <a:t>	</a:t>
            </a:r>
            <a:r>
              <a:rPr lang="es-ES" altLang="es-ES" sz="2000" kern="0" dirty="0" smtClean="0">
                <a:solidFill>
                  <a:srgbClr val="70A301"/>
                </a:solidFill>
              </a:rPr>
              <a:t>-  Reporte  semanal en clase.</a:t>
            </a:r>
          </a:p>
          <a:p>
            <a:pPr marL="0" indent="0" eaLnBrk="1" hangingPunct="1">
              <a:buNone/>
              <a:defRPr/>
            </a:pPr>
            <a:r>
              <a:rPr lang="es-ES" altLang="es-ES" sz="2000" kern="0" dirty="0" smtClean="0"/>
              <a:t>8.        Referente para el estudiante: Horas de atención al estudiante y a los padres y representante según horario del docente guía o de los docentes del área de formación. </a:t>
            </a:r>
          </a:p>
          <a:p>
            <a:pPr eaLnBrk="1" hangingPunct="1">
              <a:buFontTx/>
              <a:buNone/>
              <a:defRPr/>
            </a:pPr>
            <a:endParaRPr lang="es-ES" altLang="es-ES" sz="2400" kern="0" dirty="0" smtClean="0"/>
          </a:p>
          <a:p>
            <a:pPr eaLnBrk="1" hangingPunct="1">
              <a:buFontTx/>
              <a:buNone/>
              <a:defRPr/>
            </a:pPr>
            <a:r>
              <a:rPr lang="es-ES" altLang="es-ES" sz="2400" kern="0" dirty="0" smtClean="0"/>
              <a:t>   </a:t>
            </a:r>
          </a:p>
        </p:txBody>
      </p:sp>
      <p:pic>
        <p:nvPicPr>
          <p:cNvPr id="7" name="Picture 4" descr="j02341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1500174"/>
            <a:ext cx="201574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-32" y="0"/>
            <a:ext cx="9144000" cy="1214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800" b="1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es-ES" sz="3200" b="1" dirty="0" smtClean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defRPr/>
            </a:pPr>
            <a:r>
              <a:rPr lang="es-ES" sz="3200" b="1" dirty="0" smtClean="0">
                <a:solidFill>
                  <a:schemeClr val="bg1"/>
                </a:solidFill>
              </a:rPr>
              <a:t>Á</a:t>
            </a:r>
            <a:r>
              <a:rPr lang="es-ES" altLang="es-ES" sz="3200" b="1" dirty="0" smtClean="0">
                <a:solidFill>
                  <a:schemeClr val="bg1"/>
                </a:solidFill>
              </a:rPr>
              <a:t>REAS </a:t>
            </a:r>
            <a:r>
              <a:rPr lang="es-ES" altLang="es-ES" sz="3200" b="1" dirty="0">
                <a:solidFill>
                  <a:schemeClr val="bg1"/>
                </a:solidFill>
              </a:rPr>
              <a:t>DE FORMACI</a:t>
            </a:r>
            <a:r>
              <a:rPr lang="es-VE" sz="3200" b="1" dirty="0">
                <a:solidFill>
                  <a:schemeClr val="bg1"/>
                </a:solidFill>
              </a:rPr>
              <a:t>Ó</a:t>
            </a:r>
            <a:r>
              <a:rPr lang="es-ES" altLang="es-ES" sz="3200" b="1" dirty="0">
                <a:solidFill>
                  <a:schemeClr val="bg1"/>
                </a:solidFill>
              </a:rPr>
              <a:t>N:</a:t>
            </a:r>
          </a:p>
          <a:p>
            <a:pPr lvl="0" algn="ctr">
              <a:spcBef>
                <a:spcPct val="0"/>
              </a:spcBef>
              <a:defRPr/>
            </a:pPr>
            <a:endParaRPr kumimoji="0" lang="es-ES" altLang="es-E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876664"/>
              </p:ext>
            </p:extLst>
          </p:nvPr>
        </p:nvGraphicFramePr>
        <p:xfrm>
          <a:off x="0" y="1214442"/>
          <a:ext cx="9144000" cy="5643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2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808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669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7566">
                <a:tc rowSpan="10"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solidFill>
                            <a:srgbClr val="0000FF"/>
                          </a:solidFill>
                        </a:rPr>
                        <a:t>1º</a:t>
                      </a:r>
                    </a:p>
                    <a:p>
                      <a:pPr algn="ctr"/>
                      <a:r>
                        <a:rPr lang="es-ES" sz="240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s-ES" sz="2400" dirty="0" smtClean="0">
                          <a:solidFill>
                            <a:srgbClr val="0000FF"/>
                          </a:solidFill>
                        </a:rPr>
                        <a:t>A</a:t>
                      </a:r>
                    </a:p>
                    <a:p>
                      <a:pPr algn="ctr"/>
                      <a:r>
                        <a:rPr lang="es-ES" sz="2400" dirty="0" smtClean="0">
                          <a:solidFill>
                            <a:srgbClr val="0000FF"/>
                          </a:solidFill>
                        </a:rPr>
                        <a:t>Ñ</a:t>
                      </a:r>
                    </a:p>
                    <a:p>
                      <a:pPr algn="ctr"/>
                      <a:r>
                        <a:rPr lang="es-ES" sz="2400" dirty="0" smtClean="0">
                          <a:solidFill>
                            <a:srgbClr val="0000FF"/>
                          </a:solidFill>
                        </a:rPr>
                        <a:t>O</a:t>
                      </a:r>
                      <a:endParaRPr lang="es-ES" sz="2400" dirty="0">
                        <a:solidFill>
                          <a:srgbClr val="0000FF"/>
                        </a:solidFill>
                      </a:endParaRPr>
                    </a:p>
                  </a:txBody>
                  <a:tcPr marL="91437" marR="91437" marT="45731" marB="45731" anchor="ctr"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s-ES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37" marR="91437" marT="45731" marB="45731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1134">
                <a:tc vMerge="1">
                  <a:txBody>
                    <a:bodyPr/>
                    <a:lstStyle/>
                    <a:p>
                      <a:endParaRPr lang="es-ES" sz="1600" b="1" dirty="0"/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 smtClean="0"/>
                        <a:t>Específicas OBLIGATORIAS</a:t>
                      </a:r>
                    </a:p>
                    <a:p>
                      <a:endParaRPr lang="es-ES" sz="2000" b="1" dirty="0"/>
                    </a:p>
                  </a:txBody>
                  <a:tcPr marL="91437" marR="91437" marT="45731" marB="45731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Castellano</a:t>
                      </a:r>
                      <a:r>
                        <a:rPr lang="es-ES" sz="2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Literatura</a:t>
                      </a:r>
                      <a:endParaRPr lang="es-ES" sz="2000" dirty="0"/>
                    </a:p>
                  </a:txBody>
                  <a:tcPr marL="91437" marR="91437" marT="45731" marB="4573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113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Geografía,</a:t>
                      </a:r>
                      <a:r>
                        <a:rPr lang="es-ES" sz="2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Historia y Ciudadanía  </a:t>
                      </a:r>
                      <a:endParaRPr lang="es-ES" sz="2000" dirty="0"/>
                    </a:p>
                  </a:txBody>
                  <a:tcPr marL="91437" marR="91437" marT="45731" marB="4573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113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Inglés  y otras lenguas extranjeras </a:t>
                      </a:r>
                      <a:endParaRPr lang="es-ES" sz="2000" b="1" baseline="36000" dirty="0"/>
                    </a:p>
                  </a:txBody>
                  <a:tcPr marL="91437" marR="91437" marT="45731" marB="4573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113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Ciencias</a:t>
                      </a:r>
                      <a:r>
                        <a:rPr lang="es-ES" sz="2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Naturales</a:t>
                      </a:r>
                      <a:endParaRPr lang="es-ES" sz="2000" dirty="0"/>
                    </a:p>
                  </a:txBody>
                  <a:tcPr marL="91437" marR="91437" marT="45731" marB="4573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837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Matemáticas</a:t>
                      </a:r>
                      <a:endParaRPr lang="es-ES" sz="2000" b="1" baseline="36000" dirty="0" smtClean="0"/>
                    </a:p>
                  </a:txBody>
                  <a:tcPr marL="91437" marR="91437" marT="45731" marB="45731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1134">
                <a:tc vMerge="1">
                  <a:txBody>
                    <a:bodyPr/>
                    <a:lstStyle/>
                    <a:p>
                      <a:endParaRPr lang="es-ES" sz="1600" b="1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 smtClean="0"/>
                        <a:t>Específicas OBLIGATORIAS</a:t>
                      </a:r>
                    </a:p>
                    <a:p>
                      <a:endParaRPr lang="es-ES" sz="2000" b="1" dirty="0"/>
                    </a:p>
                  </a:txBody>
                  <a:tcPr marL="91437" marR="91437" marT="45731" marB="45731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Arte y Patrimonio</a:t>
                      </a:r>
                      <a:endParaRPr lang="es-ES" sz="2000" dirty="0"/>
                    </a:p>
                  </a:txBody>
                  <a:tcPr marL="91437" marR="91437" marT="45731" marB="45731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113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Orientación y Convivencia </a:t>
                      </a:r>
                      <a:endParaRPr lang="es-ES" sz="2000" dirty="0"/>
                    </a:p>
                  </a:txBody>
                  <a:tcPr marL="91437" marR="91437" marT="45731" marB="45731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188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Educación Física</a:t>
                      </a:r>
                      <a:endParaRPr lang="es-ES" sz="2000" dirty="0"/>
                    </a:p>
                  </a:txBody>
                  <a:tcPr marL="91437" marR="91437" marT="45731" marB="45731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88924">
                <a:tc v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ELECCI</a:t>
                      </a:r>
                      <a:r>
                        <a:rPr lang="es-VE" sz="2000" b="1" dirty="0" smtClean="0">
                          <a:solidFill>
                            <a:schemeClr val="tx1"/>
                          </a:solidFill>
                        </a:rPr>
                        <a:t>Ó</a:t>
                      </a:r>
                      <a:r>
                        <a:rPr lang="es-ES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s-ES" sz="20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acuerdo a tu gustos e interés</a:t>
                      </a:r>
                      <a:endParaRPr lang="es-ES" sz="2000" dirty="0"/>
                    </a:p>
                  </a:txBody>
                  <a:tcPr marL="91437" marR="91437" marT="45731" marB="45731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Grupos de creación recreación</a:t>
                      </a:r>
                      <a:r>
                        <a:rPr lang="es-ES" sz="2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producción </a:t>
                      </a:r>
                      <a:endParaRPr lang="es-ES" sz="2000" dirty="0"/>
                    </a:p>
                  </a:txBody>
                  <a:tcPr marL="91437" marR="91437" marT="45731" marB="45731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7" name="Picture 5" descr="j02991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1785926"/>
            <a:ext cx="70167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j03052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904988"/>
            <a:ext cx="94930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j030148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5006" y="3404173"/>
            <a:ext cx="1279540" cy="953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Resultado de imagen de robot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3357562"/>
            <a:ext cx="1214446" cy="12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Resultado de imagen de pincele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5357826"/>
            <a:ext cx="77608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-32" y="0"/>
            <a:ext cx="9144000" cy="1214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800" b="1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es-ES" sz="3200" b="1" dirty="0" smtClean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defRPr/>
            </a:pPr>
            <a:r>
              <a:rPr lang="es-ES" sz="3200" b="1" dirty="0" smtClean="0">
                <a:solidFill>
                  <a:schemeClr val="bg1"/>
                </a:solidFill>
              </a:rPr>
              <a:t>Á</a:t>
            </a:r>
            <a:r>
              <a:rPr lang="es-ES" altLang="es-ES" sz="3200" b="1" dirty="0" smtClean="0">
                <a:solidFill>
                  <a:schemeClr val="bg1"/>
                </a:solidFill>
              </a:rPr>
              <a:t>REAS </a:t>
            </a:r>
            <a:r>
              <a:rPr lang="es-ES" altLang="es-ES" sz="3200" b="1" dirty="0">
                <a:solidFill>
                  <a:schemeClr val="bg1"/>
                </a:solidFill>
              </a:rPr>
              <a:t>DE FORMACI</a:t>
            </a:r>
            <a:r>
              <a:rPr lang="es-VE" sz="3200" b="1" dirty="0">
                <a:solidFill>
                  <a:schemeClr val="bg1"/>
                </a:solidFill>
              </a:rPr>
              <a:t>Ó</a:t>
            </a:r>
            <a:r>
              <a:rPr lang="es-ES" altLang="es-ES" sz="3200" b="1" dirty="0">
                <a:solidFill>
                  <a:schemeClr val="bg1"/>
                </a:solidFill>
              </a:rPr>
              <a:t>N:</a:t>
            </a:r>
          </a:p>
          <a:p>
            <a:pPr lvl="0" algn="ctr">
              <a:spcBef>
                <a:spcPct val="0"/>
              </a:spcBef>
              <a:defRPr/>
            </a:pPr>
            <a:endParaRPr kumimoji="0" lang="es-ES" altLang="es-E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372875"/>
              </p:ext>
            </p:extLst>
          </p:nvPr>
        </p:nvGraphicFramePr>
        <p:xfrm>
          <a:off x="0" y="1214442"/>
          <a:ext cx="9144000" cy="5643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2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808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669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7566">
                <a:tc rowSpan="10"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solidFill>
                            <a:srgbClr val="0000FF"/>
                          </a:solidFill>
                        </a:rPr>
                        <a:t>2º</a:t>
                      </a:r>
                    </a:p>
                    <a:p>
                      <a:pPr algn="ctr"/>
                      <a:r>
                        <a:rPr lang="es-ES" sz="240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s-ES" sz="2400" dirty="0" smtClean="0">
                          <a:solidFill>
                            <a:srgbClr val="0000FF"/>
                          </a:solidFill>
                        </a:rPr>
                        <a:t>A</a:t>
                      </a:r>
                    </a:p>
                    <a:p>
                      <a:pPr algn="ctr"/>
                      <a:r>
                        <a:rPr lang="es-ES" sz="2400" dirty="0" smtClean="0">
                          <a:solidFill>
                            <a:srgbClr val="0000FF"/>
                          </a:solidFill>
                        </a:rPr>
                        <a:t>Ñ</a:t>
                      </a:r>
                    </a:p>
                    <a:p>
                      <a:pPr algn="ctr"/>
                      <a:r>
                        <a:rPr lang="es-ES" sz="2400" dirty="0" smtClean="0">
                          <a:solidFill>
                            <a:srgbClr val="0000FF"/>
                          </a:solidFill>
                        </a:rPr>
                        <a:t>O</a:t>
                      </a:r>
                      <a:endParaRPr lang="es-ES" sz="2400" dirty="0">
                        <a:solidFill>
                          <a:srgbClr val="0000FF"/>
                        </a:solidFill>
                      </a:endParaRPr>
                    </a:p>
                  </a:txBody>
                  <a:tcPr marL="91437" marR="91437" marT="45731" marB="45731" anchor="ctr"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s-ES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37" marR="91437" marT="45731" marB="45731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1134">
                <a:tc vMerge="1">
                  <a:txBody>
                    <a:bodyPr/>
                    <a:lstStyle/>
                    <a:p>
                      <a:endParaRPr lang="es-ES" sz="1600" b="1" dirty="0"/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 smtClean="0"/>
                        <a:t>Específicas OBLIGATORIAS</a:t>
                      </a:r>
                    </a:p>
                    <a:p>
                      <a:endParaRPr lang="es-ES" sz="2000" b="1" dirty="0"/>
                    </a:p>
                  </a:txBody>
                  <a:tcPr marL="91437" marR="91437" marT="45731" marB="45731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Castellano</a:t>
                      </a:r>
                      <a:r>
                        <a:rPr lang="es-ES" sz="2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Literatura</a:t>
                      </a:r>
                      <a:endParaRPr lang="es-ES" sz="2000" dirty="0"/>
                    </a:p>
                  </a:txBody>
                  <a:tcPr marL="91437" marR="91437" marT="45731" marB="4573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113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Geografía,</a:t>
                      </a:r>
                      <a:r>
                        <a:rPr lang="es-ES" sz="2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Historia y Ciudadanía  </a:t>
                      </a:r>
                      <a:endParaRPr lang="es-ES" sz="2000" dirty="0"/>
                    </a:p>
                  </a:txBody>
                  <a:tcPr marL="91437" marR="91437" marT="45731" marB="4573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113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Inglés  y otras lenguas extranjeras </a:t>
                      </a:r>
                      <a:endParaRPr lang="es-ES" sz="2000" b="1" baseline="36000" dirty="0"/>
                    </a:p>
                  </a:txBody>
                  <a:tcPr marL="91437" marR="91437" marT="45731" marB="4573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113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Ciencias</a:t>
                      </a:r>
                      <a:r>
                        <a:rPr lang="es-ES" sz="2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Naturales</a:t>
                      </a:r>
                      <a:endParaRPr lang="es-ES" sz="2000" dirty="0"/>
                    </a:p>
                  </a:txBody>
                  <a:tcPr marL="91437" marR="91437" marT="45731" marB="4573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837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Matemáticas</a:t>
                      </a:r>
                      <a:endParaRPr lang="es-ES" sz="2000" b="1" baseline="36000" dirty="0" smtClean="0"/>
                    </a:p>
                  </a:txBody>
                  <a:tcPr marL="91437" marR="91437" marT="45731" marB="45731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1134">
                <a:tc vMerge="1">
                  <a:txBody>
                    <a:bodyPr/>
                    <a:lstStyle/>
                    <a:p>
                      <a:endParaRPr lang="es-ES" sz="1600" b="1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 smtClean="0"/>
                        <a:t>Específicas OBLIGATORIAS</a:t>
                      </a:r>
                    </a:p>
                    <a:p>
                      <a:endParaRPr lang="es-ES" sz="2000" b="1" dirty="0"/>
                    </a:p>
                  </a:txBody>
                  <a:tcPr marL="91437" marR="91437" marT="45731" marB="45731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Arte y Patrimonio</a:t>
                      </a:r>
                      <a:endParaRPr lang="es-ES" sz="2000" dirty="0"/>
                    </a:p>
                  </a:txBody>
                  <a:tcPr marL="91437" marR="91437" marT="45731" marB="45731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113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Orientación y Convivencia </a:t>
                      </a:r>
                      <a:endParaRPr lang="es-ES" sz="2000" dirty="0"/>
                    </a:p>
                  </a:txBody>
                  <a:tcPr marL="91437" marR="91437" marT="45731" marB="45731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188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Educación Física</a:t>
                      </a:r>
                      <a:endParaRPr lang="es-ES" sz="2000" dirty="0"/>
                    </a:p>
                  </a:txBody>
                  <a:tcPr marL="91437" marR="91437" marT="45731" marB="45731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88924">
                <a:tc v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ELECCI</a:t>
                      </a:r>
                      <a:r>
                        <a:rPr lang="es-VE" sz="2000" b="1" dirty="0" smtClean="0">
                          <a:solidFill>
                            <a:schemeClr val="tx1"/>
                          </a:solidFill>
                        </a:rPr>
                        <a:t>Ó</a:t>
                      </a:r>
                      <a:r>
                        <a:rPr lang="es-ES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s-ES" sz="20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acuerdo a tu gustos e interés</a:t>
                      </a:r>
                      <a:endParaRPr lang="es-ES" sz="2000" dirty="0"/>
                    </a:p>
                  </a:txBody>
                  <a:tcPr marL="91437" marR="91437" marT="45731" marB="45731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Grupos de creación recreación</a:t>
                      </a:r>
                      <a:r>
                        <a:rPr lang="es-ES" sz="2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producción </a:t>
                      </a:r>
                      <a:endParaRPr lang="es-ES" sz="2000" dirty="0"/>
                    </a:p>
                  </a:txBody>
                  <a:tcPr marL="91437" marR="91437" marT="45731" marB="45731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7" name="Picture 5" descr="j02991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1785926"/>
            <a:ext cx="70167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j03052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904988"/>
            <a:ext cx="94930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j030148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5006" y="3404173"/>
            <a:ext cx="1279540" cy="953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Resultado de imagen de robot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3357562"/>
            <a:ext cx="1214446" cy="12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Resultado de imagen de pincele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5357826"/>
            <a:ext cx="77608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787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-32" y="0"/>
            <a:ext cx="9144000" cy="1214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800" b="1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es-ES" sz="3200" b="1" dirty="0" smtClean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defRPr/>
            </a:pPr>
            <a:r>
              <a:rPr lang="es-ES" sz="3200" b="1" dirty="0" smtClean="0">
                <a:solidFill>
                  <a:schemeClr val="bg1"/>
                </a:solidFill>
              </a:rPr>
              <a:t>Á</a:t>
            </a:r>
            <a:r>
              <a:rPr lang="es-ES" altLang="es-ES" sz="3200" b="1" dirty="0" smtClean="0">
                <a:solidFill>
                  <a:schemeClr val="bg1"/>
                </a:solidFill>
              </a:rPr>
              <a:t>REAS </a:t>
            </a:r>
            <a:r>
              <a:rPr lang="es-ES" altLang="es-ES" sz="3200" b="1" dirty="0">
                <a:solidFill>
                  <a:schemeClr val="bg1"/>
                </a:solidFill>
              </a:rPr>
              <a:t>DE FORMACI</a:t>
            </a:r>
            <a:r>
              <a:rPr lang="es-VE" sz="3200" b="1" dirty="0">
                <a:solidFill>
                  <a:schemeClr val="bg1"/>
                </a:solidFill>
              </a:rPr>
              <a:t>Ó</a:t>
            </a:r>
            <a:r>
              <a:rPr lang="es-ES" altLang="es-ES" sz="3200" b="1" dirty="0">
                <a:solidFill>
                  <a:schemeClr val="bg1"/>
                </a:solidFill>
              </a:rPr>
              <a:t>N:</a:t>
            </a:r>
          </a:p>
          <a:p>
            <a:pPr lvl="0" algn="ctr">
              <a:spcBef>
                <a:spcPct val="0"/>
              </a:spcBef>
              <a:defRPr/>
            </a:pPr>
            <a:endParaRPr kumimoji="0" lang="es-ES" altLang="es-E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001769"/>
              </p:ext>
            </p:extLst>
          </p:nvPr>
        </p:nvGraphicFramePr>
        <p:xfrm>
          <a:off x="0" y="1124745"/>
          <a:ext cx="9144000" cy="5603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2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808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669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0039">
                <a:tc rowSpan="10"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solidFill>
                            <a:srgbClr val="0000FF"/>
                          </a:solidFill>
                        </a:rPr>
                        <a:t>3º</a:t>
                      </a:r>
                    </a:p>
                    <a:p>
                      <a:pPr algn="ctr"/>
                      <a:r>
                        <a:rPr lang="es-ES" sz="240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s-ES" sz="2400" dirty="0" smtClean="0">
                          <a:solidFill>
                            <a:srgbClr val="0000FF"/>
                          </a:solidFill>
                        </a:rPr>
                        <a:t>A</a:t>
                      </a:r>
                    </a:p>
                    <a:p>
                      <a:pPr algn="ctr"/>
                      <a:r>
                        <a:rPr lang="es-ES" sz="2400" dirty="0" smtClean="0">
                          <a:solidFill>
                            <a:srgbClr val="0000FF"/>
                          </a:solidFill>
                        </a:rPr>
                        <a:t>Ñ</a:t>
                      </a:r>
                    </a:p>
                    <a:p>
                      <a:pPr algn="ctr"/>
                      <a:r>
                        <a:rPr lang="es-ES" sz="2400" dirty="0" smtClean="0">
                          <a:solidFill>
                            <a:srgbClr val="0000FF"/>
                          </a:solidFill>
                        </a:rPr>
                        <a:t>O</a:t>
                      </a:r>
                      <a:endParaRPr lang="es-ES" sz="2400" dirty="0">
                        <a:solidFill>
                          <a:srgbClr val="0000FF"/>
                        </a:solidFill>
                      </a:endParaRPr>
                    </a:p>
                  </a:txBody>
                  <a:tcPr marL="91437" marR="91437" marT="45731" marB="45731" anchor="ctr"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s-ES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37" marR="91437" marT="45731" marB="45731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1134">
                <a:tc vMerge="1">
                  <a:txBody>
                    <a:bodyPr/>
                    <a:lstStyle/>
                    <a:p>
                      <a:endParaRPr lang="es-ES" sz="1600" b="1" dirty="0"/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 smtClean="0"/>
                        <a:t>Específicas OBLIGATORIAS</a:t>
                      </a:r>
                    </a:p>
                    <a:p>
                      <a:endParaRPr lang="es-ES" sz="2000" b="1" dirty="0"/>
                    </a:p>
                  </a:txBody>
                  <a:tcPr marL="91437" marR="91437" marT="45731" marB="45731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Castellano</a:t>
                      </a:r>
                      <a:r>
                        <a:rPr lang="es-ES" sz="2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Literatura</a:t>
                      </a:r>
                      <a:endParaRPr lang="es-ES" sz="2000" dirty="0"/>
                    </a:p>
                  </a:txBody>
                  <a:tcPr marL="91437" marR="91437" marT="45731" marB="4573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677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Geografía,</a:t>
                      </a:r>
                      <a:r>
                        <a:rPr lang="es-ES" sz="2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Historia y Ciudadanía  </a:t>
                      </a:r>
                      <a:endParaRPr lang="es-ES" sz="2000" dirty="0"/>
                    </a:p>
                  </a:txBody>
                  <a:tcPr marL="91437" marR="91437" marT="45731" marB="4573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606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Inglés  y otras lenguas extranjeras </a:t>
                      </a:r>
                      <a:endParaRPr lang="es-ES" sz="2000" b="1" baseline="36000" dirty="0"/>
                    </a:p>
                  </a:txBody>
                  <a:tcPr marL="91437" marR="91437" marT="45731" marB="4573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20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Biología</a:t>
                      </a:r>
                      <a:endParaRPr lang="es-ES" sz="2000" dirty="0"/>
                    </a:p>
                  </a:txBody>
                  <a:tcPr marL="91437" marR="91437" marT="45731" marB="4573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8974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Matemática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Química</a:t>
                      </a:r>
                      <a:endParaRPr lang="es-ES" sz="2000" b="1" baseline="36000" dirty="0" smtClean="0"/>
                    </a:p>
                  </a:txBody>
                  <a:tcPr marL="91437" marR="91437" marT="45731" marB="45731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6403">
                <a:tc vMerge="1">
                  <a:txBody>
                    <a:bodyPr/>
                    <a:lstStyle/>
                    <a:p>
                      <a:endParaRPr lang="es-ES" sz="1600" b="1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 smtClean="0"/>
                        <a:t>Específicas OBLIGATORIAS</a:t>
                      </a:r>
                    </a:p>
                    <a:p>
                      <a:endParaRPr lang="es-ES" sz="2000" b="1" dirty="0"/>
                    </a:p>
                  </a:txBody>
                  <a:tcPr marL="91437" marR="91437" marT="45731" marB="45731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Física</a:t>
                      </a:r>
                      <a:endParaRPr lang="es-ES" sz="2000" dirty="0"/>
                    </a:p>
                  </a:txBody>
                  <a:tcPr marL="91437" marR="91437" marT="45731" marB="45731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405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Orientación y Convivencia </a:t>
                      </a:r>
                      <a:endParaRPr lang="es-ES" sz="2000" dirty="0"/>
                    </a:p>
                  </a:txBody>
                  <a:tcPr marL="91437" marR="91437" marT="45731" marB="45731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188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Educación Física</a:t>
                      </a:r>
                      <a:endParaRPr lang="es-ES" sz="2000" dirty="0"/>
                    </a:p>
                  </a:txBody>
                  <a:tcPr marL="91437" marR="91437" marT="45731" marB="45731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88924">
                <a:tc v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ELECCI</a:t>
                      </a:r>
                      <a:r>
                        <a:rPr lang="es-VE" sz="2000" b="1" dirty="0" smtClean="0">
                          <a:solidFill>
                            <a:schemeClr val="tx1"/>
                          </a:solidFill>
                        </a:rPr>
                        <a:t>Ó</a:t>
                      </a:r>
                      <a:r>
                        <a:rPr lang="es-ES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s-ES" sz="20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acuerdo a tu gustos e interés</a:t>
                      </a:r>
                      <a:endParaRPr lang="es-ES" sz="2000" dirty="0"/>
                    </a:p>
                  </a:txBody>
                  <a:tcPr marL="91437" marR="91437" marT="45731" marB="45731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Grupos de creación recreación</a:t>
                      </a:r>
                      <a:r>
                        <a:rPr lang="es-ES" sz="2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producción </a:t>
                      </a:r>
                      <a:endParaRPr lang="es-ES" sz="2000" dirty="0"/>
                    </a:p>
                  </a:txBody>
                  <a:tcPr marL="91437" marR="91437" marT="45731" marB="45731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7" name="Picture 5" descr="j02991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1785926"/>
            <a:ext cx="70167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j03052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904988"/>
            <a:ext cx="94930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j030148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5006" y="3404173"/>
            <a:ext cx="1279540" cy="953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Resultado de imagen de robot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3357562"/>
            <a:ext cx="1214446" cy="12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Resultado de imagen de pincele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24853" y="5229200"/>
            <a:ext cx="77608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787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-32" y="0"/>
            <a:ext cx="9144000" cy="1214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800" b="1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sz="3200" b="1" dirty="0">
                <a:solidFill>
                  <a:schemeClr val="bg1"/>
                </a:solidFill>
              </a:rPr>
              <a:t>Á</a:t>
            </a:r>
            <a:r>
              <a:rPr lang="es-ES" altLang="es-ES" sz="3200" b="1" dirty="0">
                <a:solidFill>
                  <a:schemeClr val="bg1"/>
                </a:solidFill>
              </a:rPr>
              <a:t>REAS DE FORMACI</a:t>
            </a:r>
            <a:r>
              <a:rPr lang="es-VE" sz="3200" b="1" dirty="0">
                <a:solidFill>
                  <a:schemeClr val="bg1"/>
                </a:solidFill>
              </a:rPr>
              <a:t>Ó</a:t>
            </a:r>
            <a:r>
              <a:rPr lang="es-ES" altLang="es-ES" sz="3200" b="1" dirty="0">
                <a:solidFill>
                  <a:schemeClr val="bg1"/>
                </a:solidFill>
              </a:rPr>
              <a:t>N</a:t>
            </a:r>
            <a:r>
              <a:rPr lang="es-ES" altLang="es-ES" sz="3200" b="1" dirty="0" smtClean="0">
                <a:solidFill>
                  <a:schemeClr val="bg1"/>
                </a:solidFill>
              </a:rPr>
              <a:t>:</a:t>
            </a:r>
            <a:endParaRPr lang="es-ES" altLang="es-ES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597169"/>
              </p:ext>
            </p:extLst>
          </p:nvPr>
        </p:nvGraphicFramePr>
        <p:xfrm>
          <a:off x="0" y="1052736"/>
          <a:ext cx="9144000" cy="5945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2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808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669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16024">
                <a:tc rowSpan="10"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solidFill>
                            <a:srgbClr val="0000FF"/>
                          </a:solidFill>
                        </a:rPr>
                        <a:t>4º</a:t>
                      </a:r>
                    </a:p>
                    <a:p>
                      <a:pPr algn="ctr"/>
                      <a:r>
                        <a:rPr lang="es-ES" sz="240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s-ES" sz="2400" dirty="0" smtClean="0">
                          <a:solidFill>
                            <a:srgbClr val="0000FF"/>
                          </a:solidFill>
                        </a:rPr>
                        <a:t>A</a:t>
                      </a:r>
                    </a:p>
                    <a:p>
                      <a:pPr algn="ctr"/>
                      <a:r>
                        <a:rPr lang="es-ES" sz="2400" dirty="0" smtClean="0">
                          <a:solidFill>
                            <a:srgbClr val="0000FF"/>
                          </a:solidFill>
                        </a:rPr>
                        <a:t>Ñ</a:t>
                      </a:r>
                    </a:p>
                    <a:p>
                      <a:pPr algn="ctr"/>
                      <a:r>
                        <a:rPr lang="es-ES" sz="2400" dirty="0" smtClean="0">
                          <a:solidFill>
                            <a:srgbClr val="0000FF"/>
                          </a:solidFill>
                        </a:rPr>
                        <a:t>O</a:t>
                      </a:r>
                      <a:endParaRPr lang="es-ES" sz="2400" dirty="0">
                        <a:solidFill>
                          <a:srgbClr val="0000FF"/>
                        </a:solidFill>
                      </a:endParaRPr>
                    </a:p>
                  </a:txBody>
                  <a:tcPr marL="91437" marR="91437" marT="45731" marB="45731" anchor="ctr"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s-ES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37" marR="91437" marT="45731" marB="45731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7834">
                <a:tc vMerge="1">
                  <a:txBody>
                    <a:bodyPr/>
                    <a:lstStyle/>
                    <a:p>
                      <a:endParaRPr lang="es-ES" sz="1600" b="1" dirty="0"/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 smtClean="0"/>
                        <a:t>Específicas OBLIGATORIAS</a:t>
                      </a:r>
                    </a:p>
                    <a:p>
                      <a:endParaRPr lang="es-ES" sz="2000" b="1" dirty="0"/>
                    </a:p>
                  </a:txBody>
                  <a:tcPr marL="91437" marR="91437" marT="45731" marB="45731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Castellano</a:t>
                      </a:r>
                      <a:r>
                        <a:rPr lang="es-ES" sz="2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Literatura</a:t>
                      </a:r>
                      <a:endParaRPr lang="es-ES" sz="2000" dirty="0"/>
                    </a:p>
                  </a:txBody>
                  <a:tcPr marL="91437" marR="91437" marT="45731" marB="4573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20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Geografía,</a:t>
                      </a:r>
                      <a:r>
                        <a:rPr lang="es-ES" sz="2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Historia y Ciudadanía  </a:t>
                      </a:r>
                      <a:endParaRPr lang="es-ES" sz="2000" dirty="0"/>
                    </a:p>
                  </a:txBody>
                  <a:tcPr marL="91437" marR="91437" marT="45731" marB="4573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0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Inglés  y otras lenguas extranjeras </a:t>
                      </a:r>
                      <a:endParaRPr lang="es-ES" sz="2000" b="1" baseline="36000" dirty="0"/>
                    </a:p>
                  </a:txBody>
                  <a:tcPr marL="91437" marR="91437" marT="45731" marB="4573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20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Matemática</a:t>
                      </a:r>
                      <a:endParaRPr lang="es-ES" sz="2000" dirty="0"/>
                    </a:p>
                  </a:txBody>
                  <a:tcPr marL="91437" marR="91437" marT="45731" marB="4573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837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Física</a:t>
                      </a:r>
                      <a:endParaRPr lang="es-ES" sz="2000" b="1" baseline="36000" dirty="0"/>
                    </a:p>
                  </a:txBody>
                  <a:tcPr marL="91437" marR="91437" marT="45731" marB="45731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0658">
                <a:tc vMerge="1">
                  <a:txBody>
                    <a:bodyPr/>
                    <a:lstStyle/>
                    <a:p>
                      <a:endParaRPr lang="es-ES" sz="1600" b="1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 smtClean="0"/>
                        <a:t>Específicas OBLIGATORIAS</a:t>
                      </a:r>
                    </a:p>
                    <a:p>
                      <a:endParaRPr lang="es-ES" sz="2000" b="1" dirty="0"/>
                    </a:p>
                  </a:txBody>
                  <a:tcPr marL="91437" marR="91437" marT="45731" marB="45731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Química</a:t>
                      </a:r>
                      <a:endParaRPr lang="es-ES" sz="2000" dirty="0"/>
                    </a:p>
                  </a:txBody>
                  <a:tcPr marL="91437" marR="91437" marT="45731" marB="45731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20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Biología</a:t>
                      </a:r>
                      <a:endParaRPr lang="es-ES" sz="2000" b="1" baseline="36000" dirty="0" smtClean="0"/>
                    </a:p>
                  </a:txBody>
                  <a:tcPr marL="91437" marR="91437" marT="45731" marB="45731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188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Educación Física</a:t>
                      </a:r>
                    </a:p>
                    <a:p>
                      <a:endParaRPr lang="es-ES" sz="20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Formación Soberanía</a:t>
                      </a:r>
                      <a:r>
                        <a:rPr lang="es-ES" sz="2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Nacional</a:t>
                      </a:r>
                    </a:p>
                    <a:p>
                      <a:endParaRPr lang="es-ES" sz="2000" b="0" i="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2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Orientación y Convivencia</a:t>
                      </a:r>
                      <a:endParaRPr lang="es-ES" sz="2000" dirty="0"/>
                    </a:p>
                  </a:txBody>
                  <a:tcPr marL="91437" marR="91437" marT="45731" marB="45731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88924">
                <a:tc v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ELECCI</a:t>
                      </a:r>
                      <a:r>
                        <a:rPr lang="es-VE" sz="2000" b="1" dirty="0" smtClean="0">
                          <a:solidFill>
                            <a:schemeClr val="tx1"/>
                          </a:solidFill>
                        </a:rPr>
                        <a:t>Ó</a:t>
                      </a:r>
                      <a:r>
                        <a:rPr lang="es-ES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s-ES" sz="20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acuerdo a tu gustos e interés</a:t>
                      </a:r>
                      <a:endParaRPr lang="es-ES" sz="2000" dirty="0"/>
                    </a:p>
                  </a:txBody>
                  <a:tcPr marL="91437" marR="91437" marT="45731" marB="45731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Grupos de creación recreación</a:t>
                      </a:r>
                      <a:r>
                        <a:rPr lang="es-ES" sz="2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producción </a:t>
                      </a:r>
                      <a:endParaRPr lang="es-ES" sz="2000" dirty="0"/>
                    </a:p>
                  </a:txBody>
                  <a:tcPr marL="91437" marR="91437" marT="45731" marB="45731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7" name="Picture 5" descr="j02991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1785926"/>
            <a:ext cx="70167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j03052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904988"/>
            <a:ext cx="94930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j030148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5006" y="3404173"/>
            <a:ext cx="1279540" cy="953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Resultado de imagen de robot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3357562"/>
            <a:ext cx="1214446" cy="12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Resultado de imagen de pincele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5357826"/>
            <a:ext cx="77608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787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-6200" y="-147622"/>
            <a:ext cx="9144000" cy="1214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800" b="1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0" y="-531440"/>
            <a:ext cx="9144000" cy="1598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es-ES" altLang="es-E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914232"/>
              </p:ext>
            </p:extLst>
          </p:nvPr>
        </p:nvGraphicFramePr>
        <p:xfrm>
          <a:off x="0" y="659760"/>
          <a:ext cx="9144000" cy="619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2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808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669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44016">
                <a:tc rowSpan="10"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solidFill>
                            <a:srgbClr val="0000FF"/>
                          </a:solidFill>
                        </a:rPr>
                        <a:t>5º</a:t>
                      </a:r>
                    </a:p>
                    <a:p>
                      <a:pPr algn="ctr"/>
                      <a:r>
                        <a:rPr lang="es-ES" sz="240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s-ES" sz="2400" dirty="0" smtClean="0">
                          <a:solidFill>
                            <a:srgbClr val="0000FF"/>
                          </a:solidFill>
                        </a:rPr>
                        <a:t>A</a:t>
                      </a:r>
                    </a:p>
                    <a:p>
                      <a:pPr algn="ctr"/>
                      <a:r>
                        <a:rPr lang="es-ES" sz="2400" dirty="0" smtClean="0">
                          <a:solidFill>
                            <a:srgbClr val="0000FF"/>
                          </a:solidFill>
                        </a:rPr>
                        <a:t>Ñ</a:t>
                      </a:r>
                    </a:p>
                    <a:p>
                      <a:pPr algn="ctr"/>
                      <a:r>
                        <a:rPr lang="es-ES" sz="2400" dirty="0" smtClean="0">
                          <a:solidFill>
                            <a:srgbClr val="0000FF"/>
                          </a:solidFill>
                        </a:rPr>
                        <a:t>O</a:t>
                      </a:r>
                      <a:endParaRPr lang="es-ES" sz="2400" dirty="0">
                        <a:solidFill>
                          <a:srgbClr val="0000FF"/>
                        </a:solidFill>
                      </a:endParaRPr>
                    </a:p>
                  </a:txBody>
                  <a:tcPr marL="91437" marR="91437" marT="45731" marB="45731" anchor="ctr"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s-ES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437" marR="91437" marT="45731" marB="45731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7834">
                <a:tc vMerge="1">
                  <a:txBody>
                    <a:bodyPr/>
                    <a:lstStyle/>
                    <a:p>
                      <a:endParaRPr lang="es-ES" sz="1600" b="1" dirty="0"/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 smtClean="0"/>
                        <a:t>Específicas OBLIGATORIAS</a:t>
                      </a:r>
                    </a:p>
                    <a:p>
                      <a:endParaRPr lang="es-ES" sz="2000" b="1" dirty="0"/>
                    </a:p>
                  </a:txBody>
                  <a:tcPr marL="91437" marR="91437" marT="45731" marB="45731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Castellano</a:t>
                      </a:r>
                      <a:r>
                        <a:rPr lang="es-ES" sz="2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Literatura</a:t>
                      </a:r>
                      <a:endParaRPr lang="es-ES" sz="2000" dirty="0"/>
                    </a:p>
                  </a:txBody>
                  <a:tcPr marL="91437" marR="91437" marT="45731" marB="4573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20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Geografía,</a:t>
                      </a:r>
                      <a:r>
                        <a:rPr lang="es-ES" sz="2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Historia y Ciudadanía  </a:t>
                      </a:r>
                      <a:endParaRPr lang="es-ES" sz="2000" dirty="0"/>
                    </a:p>
                  </a:txBody>
                  <a:tcPr marL="91437" marR="91437" marT="45731" marB="4573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0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Inglés  y otras lenguas extranjeras </a:t>
                      </a:r>
                      <a:endParaRPr lang="es-ES" sz="2000" b="1" baseline="36000" dirty="0"/>
                    </a:p>
                  </a:txBody>
                  <a:tcPr marL="91437" marR="91437" marT="45731" marB="4573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20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Matemática</a:t>
                      </a:r>
                      <a:endParaRPr lang="es-ES" sz="2000" dirty="0"/>
                    </a:p>
                  </a:txBody>
                  <a:tcPr marL="91437" marR="91437" marT="45731" marB="4573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20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Física</a:t>
                      </a:r>
                      <a:endParaRPr lang="es-ES" sz="2000" b="1" baseline="36000" dirty="0"/>
                    </a:p>
                  </a:txBody>
                  <a:tcPr marL="91437" marR="91437" marT="45731" marB="45731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0658">
                <a:tc vMerge="1">
                  <a:txBody>
                    <a:bodyPr/>
                    <a:lstStyle/>
                    <a:p>
                      <a:endParaRPr lang="es-ES" sz="1600" b="1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 smtClean="0"/>
                        <a:t>Específicas OBLIGATORIAS</a:t>
                      </a:r>
                    </a:p>
                    <a:p>
                      <a:endParaRPr lang="es-ES" sz="2000" b="1" dirty="0"/>
                    </a:p>
                  </a:txBody>
                  <a:tcPr marL="91437" marR="91437" marT="45731" marB="45731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Química</a:t>
                      </a:r>
                      <a:endParaRPr lang="es-ES" sz="2000" dirty="0"/>
                    </a:p>
                  </a:txBody>
                  <a:tcPr marL="91437" marR="91437" marT="45731" marB="45731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20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Biología</a:t>
                      </a:r>
                    </a:p>
                  </a:txBody>
                  <a:tcPr marL="91437" marR="91437" marT="45731" marB="45731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2255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Ciencias</a:t>
                      </a:r>
                      <a:r>
                        <a:rPr lang="es-ES" sz="2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la Tierra</a:t>
                      </a:r>
                      <a:endParaRPr lang="es-ES" sz="20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Educación Física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Formación Soberanía</a:t>
                      </a:r>
                      <a:r>
                        <a:rPr lang="es-ES" sz="2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Nacional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2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Orientación y Convivencia</a:t>
                      </a:r>
                      <a:endParaRPr lang="es-ES" sz="2000" dirty="0"/>
                    </a:p>
                  </a:txBody>
                  <a:tcPr marL="91437" marR="91437" marT="45731" marB="45731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55257">
                <a:tc v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ELECCI</a:t>
                      </a:r>
                      <a:r>
                        <a:rPr lang="es-VE" sz="2000" b="1" dirty="0" smtClean="0">
                          <a:solidFill>
                            <a:schemeClr val="tx1"/>
                          </a:solidFill>
                        </a:rPr>
                        <a:t>Ó</a:t>
                      </a:r>
                      <a:r>
                        <a:rPr lang="es-ES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s-ES" sz="20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acuerdo a tu gustos e interés</a:t>
                      </a:r>
                      <a:endParaRPr lang="es-ES" sz="2000" dirty="0"/>
                    </a:p>
                  </a:txBody>
                  <a:tcPr marL="91437" marR="91437" marT="45731" marB="45731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Grupos de creación recreación</a:t>
                      </a:r>
                      <a:r>
                        <a:rPr lang="es-ES" sz="2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producción </a:t>
                      </a:r>
                      <a:endParaRPr lang="es-ES" sz="2000" dirty="0"/>
                    </a:p>
                  </a:txBody>
                  <a:tcPr marL="91437" marR="91437" marT="45731" marB="45731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7" name="Picture 5" descr="j02991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1785926"/>
            <a:ext cx="70167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j03052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904988"/>
            <a:ext cx="94930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j030148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5006" y="3404173"/>
            <a:ext cx="1279540" cy="953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Resultado de imagen de robot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3357562"/>
            <a:ext cx="1214446" cy="12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Resultado de imagen de pincele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5090707"/>
            <a:ext cx="77608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1907704" y="116632"/>
            <a:ext cx="64807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4400" b="1" dirty="0">
                <a:solidFill>
                  <a:schemeClr val="bg1"/>
                </a:solidFill>
                <a:latin typeface="+mj-lt"/>
              </a:rPr>
              <a:t>Á</a:t>
            </a:r>
            <a:r>
              <a:rPr lang="es-ES" altLang="es-ES" sz="4400" b="1" dirty="0">
                <a:solidFill>
                  <a:schemeClr val="bg1"/>
                </a:solidFill>
                <a:latin typeface="+mj-lt"/>
              </a:rPr>
              <a:t>REAS DE FORMACI</a:t>
            </a:r>
            <a:r>
              <a:rPr lang="es-VE" sz="4400" b="1" dirty="0">
                <a:solidFill>
                  <a:schemeClr val="bg1"/>
                </a:solidFill>
                <a:latin typeface="+mj-lt"/>
              </a:rPr>
              <a:t>Ó</a:t>
            </a:r>
            <a:r>
              <a:rPr lang="es-ES" altLang="es-ES" sz="4400" b="1" dirty="0">
                <a:solidFill>
                  <a:schemeClr val="bg1"/>
                </a:solidFill>
                <a:latin typeface="+mj-lt"/>
              </a:rPr>
              <a:t>N:</a:t>
            </a:r>
          </a:p>
          <a:p>
            <a:endParaRPr lang="es-E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490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428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800" b="1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Actividades recreativas productivas y culturales 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sz="4000" b="1" dirty="0" smtClean="0"/>
          </a:p>
          <a:p>
            <a:r>
              <a:rPr lang="es-ES" b="1" dirty="0" smtClean="0"/>
              <a:t>GCRP:  GRUPOS DE CREACIÓN, RECREACIÓN Y PRODUCCIÓN (Lista  profesores y programas a escoger)</a:t>
            </a:r>
          </a:p>
          <a:p>
            <a:pPr>
              <a:buNone/>
            </a:pPr>
            <a:r>
              <a:rPr lang="es-ES" b="1" dirty="0" smtClean="0"/>
              <a:t> </a:t>
            </a:r>
          </a:p>
          <a:p>
            <a:r>
              <a:rPr lang="es-ES" b="1" dirty="0" smtClean="0"/>
              <a:t>PROGRAMA  MANOS A LA SIEMBRA (Coordinador Prof. Rafael Obispo) 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1428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800" b="1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72528" cy="1066800"/>
          </a:xfrm>
        </p:spPr>
        <p:txBody>
          <a:bodyPr>
            <a:normAutofit fontScale="90000"/>
          </a:bodyPr>
          <a:lstStyle/>
          <a:p>
            <a:r>
              <a:rPr lang="es-ES" altLang="es-ES" sz="4900" b="1" dirty="0" smtClean="0">
                <a:solidFill>
                  <a:schemeClr val="bg1"/>
                </a:solidFill>
              </a:rPr>
              <a:t>EVALUACIÓN EN LA U.E.N “VALENTIN ESPINAL”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71472" y="1714488"/>
            <a:ext cx="806291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hangingPunct="1">
              <a:buClr>
                <a:srgbClr val="70A301"/>
              </a:buClr>
              <a:buFont typeface="Wingdings" panose="05000000000000000000" pitchFamily="2" charset="2"/>
              <a:buChar char="ü"/>
              <a:defRPr/>
            </a:pPr>
            <a:r>
              <a:rPr lang="es-ES" sz="3200" dirty="0"/>
              <a:t>La evaluación del proceso de aprendizaje de los </a:t>
            </a:r>
            <a:r>
              <a:rPr lang="es-ES" sz="3200" dirty="0" smtClean="0"/>
              <a:t>estudiantes de Educación Media General es Obligatoria </a:t>
            </a:r>
            <a:r>
              <a:rPr lang="es-ES" sz="3200" dirty="0"/>
              <a:t>será </a:t>
            </a:r>
            <a:r>
              <a:rPr lang="es-ES" sz="3200" b="1" dirty="0">
                <a:solidFill>
                  <a:srgbClr val="70A301"/>
                </a:solidFill>
              </a:rPr>
              <a:t>CONTINUA y FORMATIVA.</a:t>
            </a:r>
          </a:p>
          <a:p>
            <a:pPr marL="285750" indent="-285750" algn="just" eaLnBrk="1" hangingPunct="1">
              <a:buClr>
                <a:srgbClr val="70A301"/>
              </a:buClr>
              <a:buFont typeface="Wingdings" panose="05000000000000000000" pitchFamily="2" charset="2"/>
              <a:buChar char="ü"/>
              <a:defRPr/>
            </a:pPr>
            <a:r>
              <a:rPr lang="es-ES" altLang="es-ES" sz="3200" dirty="0" smtClean="0"/>
              <a:t>Resultados </a:t>
            </a:r>
            <a:r>
              <a:rPr lang="es-ES" altLang="es-ES" sz="3200" dirty="0"/>
              <a:t>de la evaluación: </a:t>
            </a:r>
          </a:p>
          <a:p>
            <a:pPr algn="just" eaLnBrk="1" hangingPunct="1">
              <a:defRPr/>
            </a:pPr>
            <a:r>
              <a:rPr lang="es-ES" altLang="es-ES" sz="3200" dirty="0" smtClean="0"/>
              <a:t>En base a 20 pts siendo el mínimo aprobatorio 10 pts.</a:t>
            </a:r>
            <a:endParaRPr lang="es-ES" altLang="es-ES" sz="3200" dirty="0"/>
          </a:p>
          <a:p>
            <a:pPr marL="285750" indent="-285750" algn="just" eaLnBrk="1" hangingPunct="1">
              <a:buClr>
                <a:srgbClr val="70A301"/>
              </a:buClr>
              <a:buFont typeface="Wingdings" panose="05000000000000000000" pitchFamily="2" charset="2"/>
              <a:buChar char="ü"/>
              <a:defRPr/>
            </a:pPr>
            <a:r>
              <a:rPr lang="es-ES" altLang="es-ES" sz="3200" b="1" dirty="0" smtClean="0"/>
              <a:t>Consejos </a:t>
            </a:r>
            <a:r>
              <a:rPr lang="es-ES" altLang="es-ES" sz="3200" b="1" dirty="0"/>
              <a:t> </a:t>
            </a:r>
            <a:r>
              <a:rPr lang="es-ES" altLang="es-ES" sz="3200" b="1" dirty="0" smtClean="0"/>
              <a:t>pedagógicos </a:t>
            </a:r>
            <a:r>
              <a:rPr lang="es-ES" altLang="es-ES" sz="3200" b="1" i="1" dirty="0" smtClean="0"/>
              <a:t>(reunión </a:t>
            </a:r>
            <a:r>
              <a:rPr lang="es-ES" altLang="es-ES" sz="3200" b="1" i="1" dirty="0"/>
              <a:t>de todos los </a:t>
            </a:r>
            <a:r>
              <a:rPr lang="es-ES" altLang="es-ES" sz="3200" b="1" i="1" dirty="0" smtClean="0"/>
              <a:t>profesores </a:t>
            </a:r>
            <a:r>
              <a:rPr lang="es-ES" altLang="es-ES" sz="3200" b="1" i="1" dirty="0"/>
              <a:t>del </a:t>
            </a:r>
            <a:r>
              <a:rPr lang="es-ES" altLang="es-ES" sz="3200" b="1" i="1" dirty="0" smtClean="0"/>
              <a:t>año con </a:t>
            </a:r>
            <a:r>
              <a:rPr lang="es-ES" altLang="es-ES" sz="3200" b="1" i="1" dirty="0"/>
              <a:t>Orientación</a:t>
            </a:r>
            <a:r>
              <a:rPr lang="es-ES" altLang="es-ES" sz="3200" b="1" i="1" dirty="0" smtClean="0"/>
              <a:t>)</a:t>
            </a:r>
            <a:endParaRPr lang="es-ES" altLang="es-ES" sz="3200" i="1" dirty="0"/>
          </a:p>
          <a:p>
            <a:pPr marL="285750" indent="-285750" algn="just" eaLnBrk="1" hangingPunct="1">
              <a:buClr>
                <a:srgbClr val="70A301"/>
              </a:buClr>
              <a:buFont typeface="Wingdings" panose="05000000000000000000" pitchFamily="2" charset="2"/>
              <a:buChar char="ü"/>
              <a:defRPr/>
            </a:pPr>
            <a:r>
              <a:rPr lang="es-ES" altLang="es-ES" sz="3200" i="1" dirty="0" smtClean="0"/>
              <a:t> Tres momentos. </a:t>
            </a:r>
            <a:endParaRPr lang="es-ES" altLang="es-ES" sz="3200" i="1" dirty="0"/>
          </a:p>
          <a:p>
            <a:pPr lvl="1" eaLnBrk="1" hangingPunct="1">
              <a:defRPr/>
            </a:pPr>
            <a:endParaRPr lang="es-ES" alt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1428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800" b="1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785918" y="142852"/>
            <a:ext cx="5562600" cy="1066800"/>
          </a:xfrm>
        </p:spPr>
        <p:txBody>
          <a:bodyPr>
            <a:normAutofit/>
          </a:bodyPr>
          <a:lstStyle/>
          <a:p>
            <a:r>
              <a:rPr lang="es-ES" altLang="es-ES" b="1" dirty="0" smtClean="0">
                <a:solidFill>
                  <a:schemeClr val="bg1"/>
                </a:solidFill>
              </a:rPr>
              <a:t>PROMOCIÓN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536" y="1628800"/>
            <a:ext cx="8496944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s-ES" altLang="es-ES" sz="2800" b="1" kern="0" dirty="0" smtClean="0"/>
              <a:t>PROMOCIÓN (PASO AL GRADO SIGUIENTE)</a:t>
            </a:r>
            <a:r>
              <a:rPr lang="es-ES" altLang="es-ES" sz="2800" kern="0" dirty="0" smtClean="0"/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" altLang="es-ES" sz="2800" kern="0" dirty="0" smtClean="0"/>
              <a:t>		-Si alcanza la calificación mínima  aprobatoria  en las áreas de formación cursadas.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" altLang="es-ES" sz="2800" kern="0" dirty="0" smtClean="0"/>
              <a:t>		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altLang="es-ES" sz="2800" b="1" kern="0" dirty="0" smtClean="0"/>
              <a:t>REPITE</a:t>
            </a:r>
            <a:r>
              <a:rPr lang="es-ES" altLang="es-ES" sz="2800" kern="0" dirty="0" smtClean="0"/>
              <a:t>: </a:t>
            </a: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r>
              <a:rPr lang="es-ES" altLang="es-ES" kern="0" dirty="0" smtClean="0"/>
              <a:t>- Al reprobar 3 áreas de formación (Calificación menor a 10 pts.) .</a:t>
            </a: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r>
              <a:rPr lang="es-ES" altLang="es-ES" kern="0" dirty="0" smtClean="0"/>
              <a:t>- Al </a:t>
            </a:r>
            <a:r>
              <a:rPr lang="es-ES" altLang="es-ES" kern="0" dirty="0"/>
              <a:t>reprobar el áreas de formación </a:t>
            </a:r>
            <a:r>
              <a:rPr lang="es-ES" altLang="es-ES" kern="0" dirty="0" smtClean="0"/>
              <a:t>pedagógica no consolidad del año anterior (Materia Pendiente).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es-ES" altLang="es-ES" sz="2800" kern="0" dirty="0" smtClean="0"/>
              <a:t>	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s-ES" altLang="es-ES" sz="2800" kern="0" dirty="0" smtClean="0"/>
              <a:t>TITULO QUE OTORGA NUESTRA INSTITUCIÓN:  </a:t>
            </a:r>
            <a:r>
              <a:rPr lang="es-ES" altLang="es-ES" sz="2800" b="1" kern="0" dirty="0" smtClean="0"/>
              <a:t>BACHILLER EN EDUCACION MEDIA GENERAL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428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800" b="1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dirty="0" smtClean="0">
                <a:solidFill>
                  <a:schemeClr val="bg1"/>
                </a:solidFill>
              </a:rPr>
              <a:t>ACTIVIDADES COMPLEMENTARIAS </a:t>
            </a:r>
            <a:endParaRPr lang="es-ES" b="1" i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Resultado de imagen para fotos semana aniversaria uen valentin esp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929" y="1500174"/>
            <a:ext cx="3240815" cy="2428892"/>
          </a:xfrm>
          <a:prstGeom prst="rect">
            <a:avLst/>
          </a:prstGeom>
          <a:noFill/>
        </p:spPr>
      </p:pic>
      <p:pic>
        <p:nvPicPr>
          <p:cNvPr id="2052" name="Picture 4" descr="Imagen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071942"/>
            <a:ext cx="3732636" cy="2357454"/>
          </a:xfrm>
          <a:prstGeom prst="rect">
            <a:avLst/>
          </a:prstGeom>
          <a:noFill/>
        </p:spPr>
      </p:pic>
      <p:sp>
        <p:nvSpPr>
          <p:cNvPr id="2056" name="AutoShape 8" descr="Resultado de imagen para fotos semana aniversaria uen valentin espinal"/>
          <p:cNvSpPr>
            <a:spLocks noChangeAspect="1" noChangeArrowheads="1"/>
          </p:cNvSpPr>
          <p:nvPr/>
        </p:nvSpPr>
        <p:spPr bwMode="auto">
          <a:xfrm>
            <a:off x="155575" y="-822325"/>
            <a:ext cx="2657475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2060" name="AutoShape 12" descr="Resultado de imagen para fotos semana aniversaria uen valentin espinal"/>
          <p:cNvSpPr>
            <a:spLocks noChangeAspect="1" noChangeArrowheads="1"/>
          </p:cNvSpPr>
          <p:nvPr/>
        </p:nvSpPr>
        <p:spPr bwMode="auto">
          <a:xfrm>
            <a:off x="155575" y="-822325"/>
            <a:ext cx="2657475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2062" name="AutoShape 14" descr="Resultado de imagen para fotos semana aniversaria uen valentin espinal"/>
          <p:cNvSpPr>
            <a:spLocks noChangeAspect="1" noChangeArrowheads="1"/>
          </p:cNvSpPr>
          <p:nvPr/>
        </p:nvSpPr>
        <p:spPr bwMode="auto">
          <a:xfrm>
            <a:off x="155575" y="-822325"/>
            <a:ext cx="2657475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2064" name="AutoShape 16" descr="Resultado de imagen para fotos semana aniversaria uen valentin espinal"/>
          <p:cNvSpPr>
            <a:spLocks noChangeAspect="1" noChangeArrowheads="1"/>
          </p:cNvSpPr>
          <p:nvPr/>
        </p:nvSpPr>
        <p:spPr bwMode="auto">
          <a:xfrm>
            <a:off x="155575" y="-822325"/>
            <a:ext cx="2657475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2066" name="Picture 18" descr="Resultado de imagen para fotos semana aniversaria uen valentin espin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1555383"/>
            <a:ext cx="3071834" cy="2302245"/>
          </a:xfrm>
          <a:prstGeom prst="rect">
            <a:avLst/>
          </a:prstGeom>
          <a:noFill/>
        </p:spPr>
      </p:pic>
      <p:pic>
        <p:nvPicPr>
          <p:cNvPr id="2070" name="Picture 22" descr="Imagen relacionad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3929066"/>
            <a:ext cx="3000395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alentin\Documents\ORIENTACION 2\FOTOS UEN VALENTIN ESPINAL\UEN. VALENTIN ESPINALFACHADA\FACHADA PRINCIP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78" y="1428736"/>
            <a:ext cx="3286116" cy="3357586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0" y="0"/>
            <a:ext cx="9144000" cy="1428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Estructura Organizativa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60557"/>
            <a:ext cx="8229600" cy="4525963"/>
          </a:xfrm>
        </p:spPr>
        <p:txBody>
          <a:bodyPr>
            <a:normAutofit/>
          </a:bodyPr>
          <a:lstStyle/>
          <a:p>
            <a:r>
              <a:rPr lang="es-ES" dirty="0" smtClean="0"/>
              <a:t>Dirección </a:t>
            </a:r>
          </a:p>
          <a:p>
            <a:r>
              <a:rPr lang="es-ES" dirty="0" smtClean="0"/>
              <a:t>Subdirección Administrativa</a:t>
            </a:r>
          </a:p>
          <a:p>
            <a:r>
              <a:rPr lang="es-ES" dirty="0" smtClean="0"/>
              <a:t>Subdirección Académica </a:t>
            </a:r>
          </a:p>
          <a:p>
            <a:r>
              <a:rPr lang="es-ES" dirty="0" smtClean="0"/>
              <a:t>Departamento Control de Estudios</a:t>
            </a:r>
          </a:p>
          <a:p>
            <a:r>
              <a:rPr lang="es-ES" dirty="0" smtClean="0"/>
              <a:t>Departamento de Evaluación </a:t>
            </a:r>
          </a:p>
          <a:p>
            <a:r>
              <a:rPr lang="es-ES" dirty="0" smtClean="0"/>
              <a:t>Departamento de Orientación </a:t>
            </a:r>
          </a:p>
          <a:p>
            <a:r>
              <a:rPr lang="es-ES" dirty="0" smtClean="0"/>
              <a:t>Coordinaciones pedagógicas (Seccionales)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1428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800" b="1" dirty="0"/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b="1" i="1" dirty="0" smtClean="0">
                <a:solidFill>
                  <a:schemeClr val="bg1"/>
                </a:solidFill>
              </a:rPr>
              <a:t>ACTIVIDADES COMPLEMENTARIAS </a:t>
            </a:r>
            <a:endParaRPr lang="es-ES" b="1" i="1" dirty="0">
              <a:solidFill>
                <a:schemeClr val="bg1"/>
              </a:solidFill>
            </a:endParaRPr>
          </a:p>
        </p:txBody>
      </p:sp>
      <p:pic>
        <p:nvPicPr>
          <p:cNvPr id="4" name="Picture 6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28802"/>
            <a:ext cx="2428892" cy="2928958"/>
          </a:xfrm>
          <a:prstGeom prst="rect">
            <a:avLst/>
          </a:prstGeom>
          <a:noFill/>
        </p:spPr>
      </p:pic>
      <p:pic>
        <p:nvPicPr>
          <p:cNvPr id="5" name="Picture 20" descr="Imagen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571612"/>
            <a:ext cx="2714644" cy="2428892"/>
          </a:xfrm>
          <a:prstGeom prst="rect">
            <a:avLst/>
          </a:prstGeom>
          <a:noFill/>
        </p:spPr>
      </p:pic>
      <p:pic>
        <p:nvPicPr>
          <p:cNvPr id="6" name="Picture 24" descr="Resultado de imagen para fotos uen valentin espin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031730"/>
            <a:ext cx="2650019" cy="2897468"/>
          </a:xfrm>
          <a:prstGeom prst="rect">
            <a:avLst/>
          </a:prstGeom>
          <a:noFill/>
        </p:spPr>
      </p:pic>
      <p:pic>
        <p:nvPicPr>
          <p:cNvPr id="7" name="Picture 26" descr="La imagen puede contener: 14 personas, personas sonriendo, personas de pie y exterio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4172149"/>
            <a:ext cx="2847643" cy="2400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valentin\Documents\ORIENTACION 2\FOTOS UEN VALENTIN ESPINAL\UEN. VALENTIN ESPINALFACHADA\PATIO CENTRAL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1357290" y="797510"/>
            <a:ext cx="64294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TRABAJAMOS POR EL FUTURO DE NUESTROS JOVENES.</a:t>
            </a:r>
          </a:p>
          <a:p>
            <a:pPr algn="ctr">
              <a:defRPr/>
            </a:pPr>
            <a:endParaRPr lang="es-ES" sz="48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s-ES" sz="7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</a:t>
            </a:r>
            <a:r>
              <a:rPr lang="es-ES" sz="72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 POR </a:t>
            </a:r>
            <a:r>
              <a:rPr lang="es-ES" sz="7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 </a:t>
            </a:r>
            <a:r>
              <a:rPr lang="es-ES" sz="72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ATENCIÓN</a:t>
            </a:r>
            <a:r>
              <a:rPr lang="es-ES" sz="7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s-ES" sz="7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428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28" y="142852"/>
            <a:ext cx="8229600" cy="1143000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DIRECCIÓN   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s-VE" sz="4000" dirty="0"/>
              <a:t>		</a:t>
            </a:r>
            <a:r>
              <a:rPr lang="es-VE" dirty="0" smtClean="0"/>
              <a:t>Es </a:t>
            </a:r>
            <a:r>
              <a:rPr lang="es-VE" dirty="0"/>
              <a:t>la máxima autoridad ejecutiva del plantel, </a:t>
            </a:r>
            <a:r>
              <a:rPr lang="es-VE" dirty="0" smtClean="0"/>
              <a:t>dirige, organiza y gerencia responsablemente toda </a:t>
            </a:r>
            <a:r>
              <a:rPr lang="es-VE" dirty="0"/>
              <a:t>la acción </a:t>
            </a:r>
            <a:r>
              <a:rPr lang="es-VE" dirty="0" smtClean="0"/>
              <a:t>educativa, garantizando un clima favorable para el quehacer educativo.</a:t>
            </a:r>
          </a:p>
          <a:p>
            <a:pPr algn="just">
              <a:buNone/>
            </a:pPr>
            <a:r>
              <a:rPr lang="es-VE" dirty="0" smtClean="0"/>
              <a:t> </a:t>
            </a:r>
          </a:p>
          <a:p>
            <a:pPr algn="just">
              <a:buNone/>
            </a:pPr>
            <a:r>
              <a:rPr lang="es-VE" dirty="0"/>
              <a:t>	</a:t>
            </a:r>
            <a:r>
              <a:rPr lang="es-VE" dirty="0" smtClean="0"/>
              <a:t>	El director de nuestro plantel es el </a:t>
            </a:r>
            <a:r>
              <a:rPr lang="es-VE" b="1" dirty="0" err="1" smtClean="0"/>
              <a:t>MSc</a:t>
            </a:r>
            <a:r>
              <a:rPr lang="es-VE" b="1" dirty="0" smtClean="0"/>
              <a:t>. Ángel Blanco. </a:t>
            </a:r>
            <a:endParaRPr lang="es-ES" b="1" dirty="0"/>
          </a:p>
          <a:p>
            <a:pPr algn="just">
              <a:buNone/>
            </a:pPr>
            <a:endParaRPr lang="es-E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259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s-VE" sz="3600" dirty="0"/>
              <a:t>	</a:t>
            </a:r>
            <a:r>
              <a:rPr lang="es-VE" sz="3600" dirty="0" smtClean="0"/>
              <a:t>	</a:t>
            </a:r>
            <a:r>
              <a:rPr lang="es-VE" dirty="0" smtClean="0"/>
              <a:t>Se </a:t>
            </a:r>
            <a:r>
              <a:rPr lang="es-VE" dirty="0"/>
              <a:t>encarga de </a:t>
            </a:r>
            <a:r>
              <a:rPr lang="es-VE" dirty="0" smtClean="0"/>
              <a:t>la organización, registro y control de los procesos administrativos: Inscripciones</a:t>
            </a:r>
            <a:r>
              <a:rPr lang="es-VE" dirty="0"/>
              <a:t>, registros, </a:t>
            </a:r>
            <a:r>
              <a:rPr lang="es-VE" dirty="0" smtClean="0"/>
              <a:t>personal docente, administrativo y obrero, así como  las relaciones oficiales de la institución (padres y representantes).</a:t>
            </a:r>
            <a:endParaRPr lang="es-ES" dirty="0" smtClean="0"/>
          </a:p>
          <a:p>
            <a:pPr algn="just">
              <a:buNone/>
            </a:pPr>
            <a:r>
              <a:rPr lang="es-ES" dirty="0" smtClean="0"/>
              <a:t>		Esta responsabilidad esta a cargo de la </a:t>
            </a:r>
            <a:r>
              <a:rPr lang="es-ES" b="1" dirty="0" err="1" smtClean="0"/>
              <a:t>MSc</a:t>
            </a:r>
            <a:r>
              <a:rPr lang="es-ES" b="1" dirty="0" smtClean="0"/>
              <a:t>. </a:t>
            </a:r>
            <a:r>
              <a:rPr lang="es-ES" b="1" dirty="0" err="1" smtClean="0"/>
              <a:t>Adelid</a:t>
            </a:r>
            <a:r>
              <a:rPr lang="es-ES" b="1" dirty="0" smtClean="0"/>
              <a:t> Medina </a:t>
            </a:r>
            <a:endParaRPr lang="es-ES" b="1" dirty="0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9144000" cy="1428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4400" b="1" dirty="0" smtClean="0"/>
              <a:t>SUBDIRECCIÓN ADMINISTRATIVA</a:t>
            </a:r>
            <a:endParaRPr lang="es-E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428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VE" b="1" dirty="0" smtClean="0">
                <a:solidFill>
                  <a:schemeClr val="bg1"/>
                </a:solidFill>
              </a:rPr>
              <a:t>SUBDIRECCIÓN ACADÉMICA 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endParaRPr lang="es-VE" dirty="0" smtClean="0"/>
          </a:p>
          <a:p>
            <a:pPr algn="just">
              <a:buNone/>
            </a:pPr>
            <a:r>
              <a:rPr lang="es-VE" dirty="0"/>
              <a:t>	</a:t>
            </a:r>
            <a:r>
              <a:rPr lang="es-VE" dirty="0" smtClean="0"/>
              <a:t>	Se </a:t>
            </a:r>
            <a:r>
              <a:rPr lang="es-VE" dirty="0"/>
              <a:t>encarga de los planes de estudio, técnicas de enseñanza y mejoramiento de  del rendimiento </a:t>
            </a:r>
            <a:r>
              <a:rPr lang="es-VE" dirty="0" smtClean="0"/>
              <a:t>estudiantil</a:t>
            </a:r>
            <a:r>
              <a:rPr lang="es-VE" dirty="0"/>
              <a:t> </a:t>
            </a:r>
            <a:r>
              <a:rPr lang="es-VE" dirty="0" smtClean="0"/>
              <a:t>mediante la planificación y ejecución del Proyecto Educativo Integral Comunitario (PEIC).</a:t>
            </a:r>
            <a:endParaRPr lang="es-ES" dirty="0"/>
          </a:p>
          <a:p>
            <a:pPr>
              <a:buNone/>
            </a:pPr>
            <a:r>
              <a:rPr lang="es-ES" dirty="0" smtClean="0"/>
              <a:t>		</a:t>
            </a:r>
          </a:p>
          <a:p>
            <a:pPr>
              <a:buNone/>
            </a:pPr>
            <a:r>
              <a:rPr lang="es-ES" dirty="0"/>
              <a:t>	</a:t>
            </a:r>
            <a:r>
              <a:rPr lang="es-ES" dirty="0" smtClean="0"/>
              <a:t>	Este cargo lo ocupa la </a:t>
            </a:r>
            <a:r>
              <a:rPr lang="es-ES" b="1" dirty="0" smtClean="0"/>
              <a:t>Prof. </a:t>
            </a:r>
            <a:r>
              <a:rPr lang="es-ES" b="1" dirty="0" err="1" smtClean="0"/>
              <a:t>Leomaris</a:t>
            </a:r>
            <a:r>
              <a:rPr lang="es-ES" b="1" dirty="0" smtClean="0"/>
              <a:t> Berm</a:t>
            </a:r>
            <a:r>
              <a:rPr lang="es-ES" b="1" dirty="0"/>
              <a:t>ú</a:t>
            </a:r>
            <a:r>
              <a:rPr lang="es-ES" b="1" dirty="0" smtClean="0"/>
              <a:t>dez. 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500174"/>
            <a:ext cx="8443914" cy="4857784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s-VE" dirty="0"/>
              <a:t>	</a:t>
            </a:r>
            <a:r>
              <a:rPr lang="es-VE" dirty="0" smtClean="0"/>
              <a:t>	</a:t>
            </a:r>
          </a:p>
          <a:p>
            <a:pPr algn="just">
              <a:buNone/>
            </a:pPr>
            <a:r>
              <a:rPr lang="es-VE" dirty="0" smtClean="0"/>
              <a:t>		</a:t>
            </a:r>
            <a:r>
              <a:rPr lang="es-VE" sz="3500" dirty="0" smtClean="0"/>
              <a:t>Este departamento esta encargado </a:t>
            </a:r>
            <a:r>
              <a:rPr lang="es-VE" sz="3500" dirty="0"/>
              <a:t>del control, coordinación y </a:t>
            </a:r>
            <a:r>
              <a:rPr lang="es-VE" sz="3500" dirty="0" smtClean="0"/>
              <a:t>asesoría </a:t>
            </a:r>
            <a:r>
              <a:rPr lang="es-VE" sz="3500" dirty="0"/>
              <a:t>de todas aquellas actividades relacionadas con matricula, ingresos, egresos, registro de información, calificaciones, equivalencias y </a:t>
            </a:r>
            <a:r>
              <a:rPr lang="es-VE" sz="3500" dirty="0" smtClean="0"/>
              <a:t>constancias </a:t>
            </a:r>
            <a:r>
              <a:rPr lang="es-VE" sz="3500" dirty="0"/>
              <a:t>relacionadas con los estudios que se realicen en el </a:t>
            </a:r>
            <a:r>
              <a:rPr lang="es-VE" sz="3500" dirty="0" smtClean="0"/>
              <a:t>plantel.</a:t>
            </a:r>
          </a:p>
          <a:p>
            <a:pPr algn="just">
              <a:buNone/>
            </a:pPr>
            <a:r>
              <a:rPr lang="es-VE" sz="3500" dirty="0" smtClean="0"/>
              <a:t>		</a:t>
            </a:r>
          </a:p>
          <a:p>
            <a:pPr algn="just">
              <a:buNone/>
            </a:pPr>
            <a:r>
              <a:rPr lang="es-VE" sz="3500" dirty="0"/>
              <a:t>	</a:t>
            </a:r>
            <a:r>
              <a:rPr lang="es-VE" sz="3500" dirty="0" smtClean="0"/>
              <a:t>	Frente a este departamento se encuentra </a:t>
            </a:r>
            <a:r>
              <a:rPr lang="es-VE" sz="3500" dirty="0"/>
              <a:t>la </a:t>
            </a:r>
            <a:r>
              <a:rPr lang="es-VE" sz="3500" b="1" dirty="0" smtClean="0"/>
              <a:t>Prof. </a:t>
            </a:r>
            <a:r>
              <a:rPr lang="es-VE" sz="3500" b="1" dirty="0"/>
              <a:t>Mireya Ruíz</a:t>
            </a:r>
          </a:p>
          <a:p>
            <a:pPr algn="just">
              <a:buNone/>
            </a:pP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9144000" cy="1428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4400" b="1" dirty="0" smtClean="0"/>
              <a:t>DEPARTAMENTO DE CONTROL DE ESTUDIOS</a:t>
            </a:r>
            <a:endParaRPr lang="es-E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s-VE" dirty="0"/>
              <a:t>	</a:t>
            </a:r>
            <a:r>
              <a:rPr lang="es-VE" dirty="0" smtClean="0"/>
              <a:t>	</a:t>
            </a:r>
          </a:p>
          <a:p>
            <a:pPr algn="just">
              <a:buNone/>
            </a:pPr>
            <a:r>
              <a:rPr lang="es-VE" dirty="0"/>
              <a:t>	</a:t>
            </a:r>
            <a:r>
              <a:rPr lang="es-VE" dirty="0" smtClean="0"/>
              <a:t>	Es </a:t>
            </a:r>
            <a:r>
              <a:rPr lang="es-VE" dirty="0"/>
              <a:t>el encargado </a:t>
            </a:r>
            <a:r>
              <a:rPr lang="es-VE" dirty="0" smtClean="0"/>
              <a:t>de coordinar la planificaci</a:t>
            </a:r>
            <a:r>
              <a:rPr lang="es-VE" dirty="0"/>
              <a:t>ó</a:t>
            </a:r>
            <a:r>
              <a:rPr lang="es-VE" dirty="0" smtClean="0"/>
              <a:t>n y desarrollo de </a:t>
            </a:r>
            <a:r>
              <a:rPr lang="es-VE" dirty="0"/>
              <a:t>las </a:t>
            </a:r>
            <a:r>
              <a:rPr lang="es-VE" dirty="0" smtClean="0"/>
              <a:t>actividades </a:t>
            </a:r>
            <a:r>
              <a:rPr lang="es-VE" dirty="0"/>
              <a:t>de </a:t>
            </a:r>
            <a:r>
              <a:rPr lang="es-VE" dirty="0" smtClean="0"/>
              <a:t>evaluación por parte de los docentes del </a:t>
            </a:r>
            <a:r>
              <a:rPr lang="es-VE" dirty="0"/>
              <a:t>plantel </a:t>
            </a:r>
            <a:r>
              <a:rPr lang="es-VE" dirty="0" smtClean="0"/>
              <a:t>durante los 3 momentos de </a:t>
            </a:r>
            <a:r>
              <a:rPr lang="es-VE" dirty="0"/>
              <a:t>la acción </a:t>
            </a:r>
            <a:r>
              <a:rPr lang="es-VE" dirty="0" smtClean="0"/>
              <a:t>educativa y organizar las calificaciones obtenidas por los estudiantes</a:t>
            </a:r>
            <a:r>
              <a:rPr lang="es-ES" dirty="0" smtClean="0"/>
              <a:t>.</a:t>
            </a:r>
            <a:endParaRPr lang="es-VE" dirty="0" smtClean="0"/>
          </a:p>
          <a:p>
            <a:pPr algn="just">
              <a:buNone/>
            </a:pPr>
            <a:r>
              <a:rPr lang="es-ES" dirty="0" smtClean="0"/>
              <a:t> </a:t>
            </a:r>
            <a:r>
              <a:rPr lang="es-ES" dirty="0"/>
              <a:t>	</a:t>
            </a:r>
            <a:r>
              <a:rPr lang="es-ES" dirty="0" smtClean="0"/>
              <a:t>	La coordinadora de este departamento es la </a:t>
            </a:r>
            <a:r>
              <a:rPr lang="es-ES" b="1" dirty="0" err="1" smtClean="0"/>
              <a:t>MSc</a:t>
            </a:r>
            <a:r>
              <a:rPr lang="es-ES" b="1" dirty="0" smtClean="0"/>
              <a:t>. </a:t>
            </a:r>
            <a:r>
              <a:rPr lang="es-ES" b="1" dirty="0" err="1" smtClean="0"/>
              <a:t>Zenith</a:t>
            </a:r>
            <a:r>
              <a:rPr lang="es-ES" b="1" dirty="0" smtClean="0"/>
              <a:t> Blanco</a:t>
            </a:r>
          </a:p>
          <a:p>
            <a:pPr algn="just">
              <a:buNone/>
            </a:pPr>
            <a:endParaRPr lang="es-ES" dirty="0"/>
          </a:p>
          <a:p>
            <a:pPr algn="just">
              <a:buNone/>
            </a:pPr>
            <a:endParaRPr lang="es-ES" dirty="0" smtClean="0"/>
          </a:p>
          <a:p>
            <a:pPr algn="just">
              <a:buNone/>
            </a:pPr>
            <a:endParaRPr lang="es-ES" dirty="0"/>
          </a:p>
          <a:p>
            <a:pPr algn="just">
              <a:buNone/>
            </a:pPr>
            <a:endParaRPr lang="es-ES" dirty="0" smtClean="0"/>
          </a:p>
          <a:p>
            <a:pPr algn="just">
              <a:buNone/>
            </a:pPr>
            <a:endParaRPr lang="es-ES" dirty="0"/>
          </a:p>
          <a:p>
            <a:pPr algn="just">
              <a:buNone/>
            </a:pPr>
            <a:endParaRPr lang="es-ES" dirty="0" smtClean="0"/>
          </a:p>
          <a:p>
            <a:pPr algn="just">
              <a:buNone/>
            </a:pPr>
            <a:endParaRPr lang="es-ES" dirty="0"/>
          </a:p>
          <a:p>
            <a:pPr algn="just">
              <a:buNone/>
            </a:pPr>
            <a:endParaRPr lang="es-ES" dirty="0" smtClean="0"/>
          </a:p>
          <a:p>
            <a:pPr algn="just">
              <a:buNone/>
            </a:pPr>
            <a:endParaRPr lang="es-ES" dirty="0"/>
          </a:p>
          <a:p>
            <a:pPr algn="just">
              <a:buNone/>
            </a:pP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9144000" cy="1428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4400" b="1" dirty="0" smtClean="0"/>
              <a:t>DEPARTAMENTO DE EVALUACIÓN</a:t>
            </a:r>
            <a:endParaRPr lang="es-E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2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s-VE" dirty="0" smtClean="0"/>
              <a:t> 		Brindar asesoría </a:t>
            </a:r>
            <a:r>
              <a:rPr lang="es-VE" dirty="0"/>
              <a:t>al </a:t>
            </a:r>
            <a:r>
              <a:rPr lang="es-VE" dirty="0" smtClean="0"/>
              <a:t>estudiante </a:t>
            </a:r>
            <a:r>
              <a:rPr lang="es-VE" dirty="0"/>
              <a:t>para que puedan </a:t>
            </a:r>
            <a:r>
              <a:rPr lang="es-VE" dirty="0" smtClean="0"/>
              <a:t>adaptarse </a:t>
            </a:r>
            <a:r>
              <a:rPr lang="es-VE" dirty="0"/>
              <a:t>al ambiente escolar y resolver los diversos problemas que deben afrontar</a:t>
            </a:r>
            <a:r>
              <a:rPr lang="es-VE" dirty="0" smtClean="0"/>
              <a:t>. </a:t>
            </a:r>
          </a:p>
          <a:p>
            <a:pPr algn="just">
              <a:buNone/>
            </a:pPr>
            <a:r>
              <a:rPr lang="es-ES" dirty="0" smtClean="0"/>
              <a:t>		Este departamento cuenta con las Orientadoras: </a:t>
            </a:r>
          </a:p>
          <a:p>
            <a:pPr algn="just">
              <a:buNone/>
            </a:pPr>
            <a:endParaRPr lang="es-ES" dirty="0" smtClean="0"/>
          </a:p>
          <a:p>
            <a:pPr algn="ctr">
              <a:buNone/>
            </a:pPr>
            <a:r>
              <a:rPr lang="es-ES" b="1" i="1" dirty="0" smtClean="0"/>
              <a:t>Lcda. María Chávez   Lcda. Leydi Acacio  </a:t>
            </a:r>
          </a:p>
          <a:p>
            <a:pPr algn="ctr">
              <a:buNone/>
            </a:pPr>
            <a:r>
              <a:rPr lang="es-ES" b="1" i="1" dirty="0" smtClean="0"/>
              <a:t>y la Prof. Juana Morales </a:t>
            </a:r>
            <a:endParaRPr lang="es-ES" b="1" i="1" dirty="0"/>
          </a:p>
          <a:p>
            <a:pPr algn="just">
              <a:buNone/>
            </a:pP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9144000" cy="1428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800" b="1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00034" y="285728"/>
            <a:ext cx="837883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VE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DEPARTAMENTO DE ORIENTACIÓN </a:t>
            </a:r>
            <a:endParaRPr kumimoji="0" lang="es-VE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428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800" b="1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>
            <a:no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Coordinaciones pedagógicas (Seccionales) </a:t>
            </a:r>
            <a:br>
              <a:rPr lang="es-ES" b="1" dirty="0" smtClean="0">
                <a:solidFill>
                  <a:schemeClr val="bg1"/>
                </a:solidFill>
              </a:rPr>
            </a:b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00200"/>
            <a:ext cx="8858280" cy="525780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es-VE" dirty="0"/>
              <a:t>	</a:t>
            </a:r>
            <a:r>
              <a:rPr lang="es-VE" dirty="0" smtClean="0"/>
              <a:t>	</a:t>
            </a:r>
            <a:r>
              <a:rPr lang="es-VE" sz="3600" dirty="0" smtClean="0"/>
              <a:t>Son </a:t>
            </a:r>
            <a:r>
              <a:rPr lang="es-VE" sz="3600" dirty="0"/>
              <a:t>el enlace entre la </a:t>
            </a:r>
            <a:r>
              <a:rPr lang="es-VE" sz="3600" dirty="0" smtClean="0"/>
              <a:t>institución </a:t>
            </a:r>
            <a:r>
              <a:rPr lang="es-VE" sz="3600" dirty="0"/>
              <a:t>y los </a:t>
            </a:r>
            <a:r>
              <a:rPr lang="es-VE" sz="3600" dirty="0" smtClean="0"/>
              <a:t>representantes; </a:t>
            </a:r>
            <a:r>
              <a:rPr lang="es-VE" sz="3600" dirty="0"/>
              <a:t>su importancia radica en dar a conocer y hacer cumplir los </a:t>
            </a:r>
            <a:r>
              <a:rPr lang="es-VE" sz="3600" dirty="0" smtClean="0"/>
              <a:t>lineamientos </a:t>
            </a:r>
            <a:r>
              <a:rPr lang="es-VE" sz="3600" dirty="0"/>
              <a:t>emanados </a:t>
            </a:r>
            <a:r>
              <a:rPr lang="es-VE" sz="3600" dirty="0" smtClean="0"/>
              <a:t>por el directivo. </a:t>
            </a:r>
            <a:r>
              <a:rPr lang="es-VE" sz="3600" dirty="0"/>
              <a:t>Se encargan del control administrativo y disciplinario de los </a:t>
            </a:r>
            <a:r>
              <a:rPr lang="es-VE" sz="3600" dirty="0" smtClean="0"/>
              <a:t>estudiantes, </a:t>
            </a:r>
            <a:r>
              <a:rPr lang="es-VE" sz="3600" dirty="0"/>
              <a:t>y profesores </a:t>
            </a:r>
            <a:r>
              <a:rPr lang="es-VE" sz="3600" dirty="0" smtClean="0"/>
              <a:t>adscritos </a:t>
            </a:r>
            <a:r>
              <a:rPr lang="es-VE" sz="3600" dirty="0"/>
              <a:t>a ella. Además de tramitar pases, citaciones, permisos especiales, constancias, etc.</a:t>
            </a:r>
            <a:endParaRPr lang="es-ES" sz="3600" dirty="0"/>
          </a:p>
          <a:p>
            <a:pPr algn="just">
              <a:buNone/>
            </a:pPr>
            <a:endParaRPr lang="es-ES" sz="3600" dirty="0"/>
          </a:p>
          <a:p>
            <a:pPr algn="ctr">
              <a:buNone/>
            </a:pPr>
            <a:r>
              <a:rPr lang="es-VE" dirty="0" smtClean="0"/>
              <a:t>Seccional 1er año      Seccional 2do año </a:t>
            </a:r>
            <a:endParaRPr lang="es-ES" dirty="0"/>
          </a:p>
          <a:p>
            <a:pPr algn="ctr">
              <a:buNone/>
            </a:pPr>
            <a:endParaRPr lang="es-ES" dirty="0"/>
          </a:p>
          <a:p>
            <a:pPr algn="ctr">
              <a:buNone/>
            </a:pPr>
            <a:r>
              <a:rPr lang="es-VE" dirty="0"/>
              <a:t>Seccional </a:t>
            </a:r>
            <a:r>
              <a:rPr lang="es-VE" dirty="0" smtClean="0"/>
              <a:t>3er año      Seccional 4to año  </a:t>
            </a:r>
            <a:endParaRPr lang="es-ES" dirty="0"/>
          </a:p>
          <a:p>
            <a:pPr algn="ctr">
              <a:buNone/>
            </a:pPr>
            <a:r>
              <a:rPr lang="es-VE" dirty="0"/>
              <a:t> </a:t>
            </a:r>
            <a:endParaRPr lang="es-ES" dirty="0"/>
          </a:p>
          <a:p>
            <a:pPr algn="ctr">
              <a:buNone/>
            </a:pPr>
            <a:r>
              <a:rPr lang="es-VE" dirty="0" smtClean="0"/>
              <a:t>Seccional  5to año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496</Words>
  <Application>Microsoft Office PowerPoint</Application>
  <PresentationFormat>Presentación en pantalla (4:3)</PresentationFormat>
  <Paragraphs>206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   Conociendo a la U.E.N. “Valentín Espinal”    </vt:lpstr>
      <vt:lpstr>Estructura Organizativa</vt:lpstr>
      <vt:lpstr>DIRECCIÓN   </vt:lpstr>
      <vt:lpstr>Presentación de PowerPoint</vt:lpstr>
      <vt:lpstr>SUBDIRECCIÓN ACADÉMICA </vt:lpstr>
      <vt:lpstr>Presentación de PowerPoint</vt:lpstr>
      <vt:lpstr>Presentación de PowerPoint</vt:lpstr>
      <vt:lpstr>Presentación de PowerPoint</vt:lpstr>
      <vt:lpstr>Coordinaciones pedagógicas (Seccionales)  </vt:lpstr>
      <vt:lpstr>FUNCIONAMIENTO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Actividades recreativas productivas y culturales </vt:lpstr>
      <vt:lpstr>EVALUACIÓN EN LA U.E.N “VALENTIN ESPINAL” </vt:lpstr>
      <vt:lpstr>PROMOCIÓN</vt:lpstr>
      <vt:lpstr>ACTIVIDADES COMPLEMENTARIAS </vt:lpstr>
      <vt:lpstr>ACTIVIDADES COMPLEMENTARIAS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U.E.N “VALENTIN ESPINAL”  BIENVENIDOS A UN NUEVO VIAJE  1ER  AÑO DE EDUCACION MEDIA GENERAL</dc:title>
  <dc:creator>valentin</dc:creator>
  <cp:lastModifiedBy>Keidy</cp:lastModifiedBy>
  <cp:revision>47</cp:revision>
  <dcterms:created xsi:type="dcterms:W3CDTF">2018-06-18T18:01:16Z</dcterms:created>
  <dcterms:modified xsi:type="dcterms:W3CDTF">2020-09-01T02:04:55Z</dcterms:modified>
</cp:coreProperties>
</file>